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73" r:id="rId5"/>
    <p:sldId id="270" r:id="rId6"/>
    <p:sldId id="276" r:id="rId7"/>
    <p:sldId id="277" r:id="rId8"/>
    <p:sldId id="280" r:id="rId9"/>
    <p:sldId id="283" r:id="rId10"/>
    <p:sldId id="284" r:id="rId11"/>
    <p:sldId id="285" r:id="rId12"/>
    <p:sldId id="26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11&#23416;&#24180;&#26657;&#35330;&#35506;&#31243;&#25972;&#39636;&#20839;&#23481;.pdf" TargetMode="External"/><Relationship Id="rId2" Type="http://schemas.openxmlformats.org/officeDocument/2006/relationships/hyperlink" Target="&#23631;&#26481;&#32291;&#29281;&#20025;&#37129;&#39640;&#22763;&#22283;&#23567;&#38450;&#28797;&#35506;&#31243;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4046;&#26053;&#36027;&#35531;&#38936;&#27880;&#24847;&#20107;&#38917;.docx" TargetMode="External"/><Relationship Id="rId2" Type="http://schemas.openxmlformats.org/officeDocument/2006/relationships/hyperlink" Target="&#38754;&#23565;&#23186;&#39636;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26657;&#23433;&#36890;&#22577;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163.24.180.179/134768/courseplan/112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111&#23416;&#24180;&#26657;&#35330;&#35506;&#31243;&#25972;&#39636;&#20839;&#23481;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383736" cy="1239982"/>
          </a:xfrm>
        </p:spPr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學年第二學期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  期初校務會議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日期：</a:t>
            </a:r>
            <a:r>
              <a:rPr lang="en-US" altLang="zh-TW" dirty="0" smtClean="0"/>
              <a:t>113</a:t>
            </a:r>
            <a:r>
              <a:rPr lang="zh-TW" altLang="en-US" dirty="0" smtClean="0"/>
              <a:t>年</a:t>
            </a:r>
            <a:r>
              <a:rPr lang="en-US" altLang="zh-TW" dirty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21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54955" y="4449619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報告人</a:t>
            </a:r>
            <a:r>
              <a:rPr lang="zh-TW" altLang="en-US" dirty="0" smtClean="0"/>
              <a:t>：</a:t>
            </a:r>
            <a:r>
              <a:rPr lang="zh-TW" altLang="en-US" dirty="0"/>
              <a:t>陳宏圖</a:t>
            </a:r>
          </a:p>
        </p:txBody>
      </p:sp>
    </p:spTree>
    <p:extLst>
      <p:ext uri="{BB962C8B-B14F-4D97-AF65-F5344CB8AC3E}">
        <p14:creationId xmlns:p14="http://schemas.microsoft.com/office/powerpoint/2010/main" val="33499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3192" y="3169673"/>
            <a:ext cx="8396653" cy="1239982"/>
          </a:xfrm>
        </p:spPr>
        <p:txBody>
          <a:bodyPr/>
          <a:lstStyle/>
          <a:p>
            <a:r>
              <a:rPr lang="zh-TW" altLang="en-US" b="1" dirty="0" smtClean="0">
                <a:hlinkClick r:id="rId2" action="ppaction://hlinkfile"/>
              </a:rPr>
              <a:t>防災課程</a:t>
            </a:r>
            <a:r>
              <a:rPr lang="zh-TW" altLang="en-US" b="1" dirty="0" smtClean="0">
                <a:hlinkClick r:id="rId2" action="ppaction://hlinkfile"/>
              </a:rPr>
              <a:t>架構</a:t>
            </a:r>
            <a:r>
              <a:rPr lang="zh-TW" altLang="en-US" b="1" dirty="0">
                <a:hlinkClick r:id="rId2" action="ppaction://hlinkfile"/>
              </a:rPr>
              <a:t>圖</a:t>
            </a:r>
            <a:r>
              <a:rPr lang="en-US" altLang="zh-TW" b="1" dirty="0">
                <a:hlinkClick r:id="rId2" action="ppaction://hlinkfile"/>
              </a:rPr>
              <a:t/>
            </a:r>
            <a:br>
              <a:rPr lang="en-US" altLang="zh-TW" b="1" dirty="0">
                <a:hlinkClick r:id="rId2" action="ppaction://hlinkfile"/>
              </a:rPr>
            </a:br>
            <a:endParaRPr lang="zh-TW" altLang="en-US" dirty="0">
              <a:hlinkClick r:id="rId3" action="ppaction://hlinkfile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P8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98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8301" y="1284707"/>
            <a:ext cx="11863699" cy="1239982"/>
          </a:xfrm>
        </p:spPr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學年</a:t>
            </a:r>
            <a:r>
              <a:rPr lang="zh-TW" altLang="en-US" dirty="0" smtClean="0"/>
              <a:t>學校</a:t>
            </a:r>
            <a:r>
              <a:rPr lang="zh-TW" altLang="en-US" dirty="0"/>
              <a:t>外加計畫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8301" y="2093866"/>
            <a:ext cx="103539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生活課程領域輔導團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牡丹社</a:t>
            </a:r>
            <a:r>
              <a:rPr lang="en-US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150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周年特色課程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里山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教育林下經濟</a:t>
            </a: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P9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91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4446" y="795483"/>
            <a:ext cx="8755812" cy="1091047"/>
          </a:xfrm>
        </p:spPr>
        <p:txBody>
          <a:bodyPr/>
          <a:lstStyle/>
          <a:p>
            <a:r>
              <a:rPr lang="zh-TW" altLang="en-US" dirty="0" smtClean="0"/>
              <a:t>忍</a:t>
            </a:r>
            <a:r>
              <a:rPr lang="zh-TW" altLang="en-US" dirty="0"/>
              <a:t>一時</a:t>
            </a:r>
            <a:r>
              <a:rPr lang="zh-TW" altLang="en-US" dirty="0" smtClean="0"/>
              <a:t>風平浪靜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14446" y="2399147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22082" y="2092039"/>
            <a:ext cx="11766717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22082" y="3126512"/>
            <a:ext cx="11766717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22081" y="4366494"/>
            <a:ext cx="11766717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42370" y="2109933"/>
            <a:ext cx="8755812" cy="1091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退</a:t>
            </a:r>
            <a:r>
              <a:rPr lang="zh-TW" altLang="en-US" dirty="0" smtClean="0"/>
              <a:t>一步海闊天空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33" y="691683"/>
            <a:ext cx="3583419" cy="268756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45453" y="4329950"/>
            <a:ext cx="11543878" cy="1091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微笑是面對苦難最好的</a:t>
            </a:r>
            <a:r>
              <a:rPr lang="zh-TW" altLang="en-US" dirty="0" smtClean="0"/>
              <a:t>武器</a:t>
            </a:r>
            <a:endParaRPr lang="en-US" altLang="zh-TW" dirty="0" smtClean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942369" y="5533388"/>
            <a:ext cx="5612435" cy="1091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>
                <a:solidFill>
                  <a:srgbClr val="92D050"/>
                </a:solidFill>
              </a:rPr>
              <a:t>--</a:t>
            </a:r>
            <a:r>
              <a:rPr lang="zh-TW" altLang="en-US" dirty="0" smtClean="0">
                <a:solidFill>
                  <a:srgbClr val="92D050"/>
                </a:solidFill>
              </a:rPr>
              <a:t>馬克</a:t>
            </a:r>
            <a:r>
              <a:rPr lang="zh-TW" altLang="en-US" dirty="0">
                <a:solidFill>
                  <a:srgbClr val="92D050"/>
                </a:solidFill>
              </a:rPr>
              <a:t>吐溫</a:t>
            </a:r>
            <a:endParaRPr lang="en-US" altLang="zh-TW" dirty="0" smtClean="0">
              <a:solidFill>
                <a:srgbClr val="92D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88162" y="6078911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P10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60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23900" y="2865584"/>
            <a:ext cx="11766717" cy="1239982"/>
          </a:xfrm>
        </p:spPr>
        <p:txBody>
          <a:bodyPr/>
          <a:lstStyle/>
          <a:p>
            <a:r>
              <a:rPr lang="zh-TW" altLang="en-US" dirty="0"/>
              <a:t>謝謝</a:t>
            </a:r>
            <a:r>
              <a:rPr lang="zh-TW" altLang="en-US" dirty="0" smtClean="0"/>
              <a:t>聆聽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dirty="0" err="1" smtClean="0"/>
              <a:t>masalu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14446" y="2399147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22082" y="2092039"/>
            <a:ext cx="11766717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22082" y="3126512"/>
            <a:ext cx="11766717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22081" y="4366494"/>
            <a:ext cx="11766717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63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383736" cy="1239982"/>
          </a:xfrm>
        </p:spPr>
        <p:txBody>
          <a:bodyPr/>
          <a:lstStyle/>
          <a:p>
            <a:r>
              <a:rPr lang="zh-TW" altLang="en-US" dirty="0" smtClean="0"/>
              <a:t>請託及感謝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9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9318" y="413328"/>
            <a:ext cx="9383736" cy="1239982"/>
          </a:xfrm>
        </p:spPr>
        <p:txBody>
          <a:bodyPr/>
          <a:lstStyle/>
          <a:p>
            <a:r>
              <a:rPr lang="zh-TW" altLang="en-US" dirty="0"/>
              <a:t>宣導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57631" y="1824183"/>
            <a:ext cx="7614769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 smtClean="0"/>
              <a:t>1</a:t>
            </a:r>
            <a:r>
              <a:rPr lang="zh-TW" altLang="en-US" sz="4800" dirty="0" smtClean="0"/>
              <a:t>、不得</a:t>
            </a:r>
            <a:r>
              <a:rPr lang="zh-TW" altLang="en-US" sz="4800" dirty="0" smtClean="0"/>
              <a:t>體罰。</a:t>
            </a:r>
            <a:endParaRPr lang="zh-TW" altLang="en-US" sz="4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7631" y="2688439"/>
            <a:ext cx="11766718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/>
              <a:t>2</a:t>
            </a:r>
            <a:r>
              <a:rPr lang="zh-TW" altLang="en-US" sz="4800" dirty="0" smtClean="0"/>
              <a:t>、不得違反性平事件。</a:t>
            </a:r>
            <a:endParaRPr lang="zh-TW" altLang="en-US" sz="48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7631" y="3667493"/>
            <a:ext cx="11766718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/>
              <a:t>3</a:t>
            </a:r>
            <a:r>
              <a:rPr lang="zh-TW" altLang="en-US" sz="4800" dirty="0" smtClean="0"/>
              <a:t>、不得違反教師法第</a:t>
            </a:r>
            <a:r>
              <a:rPr lang="en-US" altLang="zh-TW" sz="4800" dirty="0" smtClean="0"/>
              <a:t>14</a:t>
            </a:r>
            <a:r>
              <a:rPr lang="zh-TW" altLang="en-US" sz="4800" dirty="0" smtClean="0"/>
              <a:t>條。</a:t>
            </a:r>
            <a:endParaRPr lang="zh-TW" altLang="en-US" sz="48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7631" y="5666656"/>
            <a:ext cx="4238523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/>
              <a:t>5</a:t>
            </a:r>
            <a:r>
              <a:rPr lang="zh-TW" altLang="en-US" sz="4800" dirty="0" smtClean="0"/>
              <a:t>、</a:t>
            </a:r>
            <a:r>
              <a:rPr lang="zh-TW" altLang="en-US" sz="4800" dirty="0" smtClean="0">
                <a:hlinkClick r:id="rId2" action="ppaction://hlinkfile"/>
              </a:rPr>
              <a:t>面對媒體</a:t>
            </a:r>
            <a:endParaRPr lang="zh-TW" altLang="en-US" sz="4800" dirty="0"/>
          </a:p>
        </p:txBody>
      </p:sp>
      <p:sp>
        <p:nvSpPr>
          <p:cNvPr id="10" name="標題 1">
            <a:hlinkClick r:id="rId3" action="ppaction://hlinkfile"/>
          </p:cNvPr>
          <p:cNvSpPr txBox="1">
            <a:spLocks/>
          </p:cNvSpPr>
          <p:nvPr/>
        </p:nvSpPr>
        <p:spPr>
          <a:xfrm>
            <a:off x="157631" y="4646547"/>
            <a:ext cx="8052719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/>
              <a:t>4</a:t>
            </a:r>
            <a:r>
              <a:rPr lang="zh-TW" altLang="en-US" sz="4800" dirty="0" smtClean="0"/>
              <a:t>、</a:t>
            </a:r>
            <a:r>
              <a:rPr lang="zh-TW" altLang="en-US" sz="4800" dirty="0" smtClean="0">
                <a:hlinkClick r:id="rId3" action="ppaction://hlinkfile"/>
              </a:rPr>
              <a:t>差旅費</a:t>
            </a:r>
            <a:r>
              <a:rPr lang="zh-TW" altLang="en-US" sz="4800" dirty="0" smtClean="0"/>
              <a:t>請領注意事項。</a:t>
            </a:r>
            <a:endParaRPr lang="zh-TW" altLang="en-US" sz="4800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8022396" y="1514533"/>
            <a:ext cx="3984878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/>
              <a:t>6</a:t>
            </a:r>
            <a:r>
              <a:rPr lang="zh-TW" altLang="en-US" sz="4800" dirty="0" smtClean="0"/>
              <a:t>、請假事宜</a:t>
            </a:r>
            <a:endParaRPr lang="zh-TW" altLang="en-US" sz="4800" dirty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8059545" y="4642486"/>
            <a:ext cx="3984878" cy="808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/>
              <a:t>7</a:t>
            </a:r>
            <a:r>
              <a:rPr lang="zh-TW" altLang="en-US" sz="4800" dirty="0" smtClean="0"/>
              <a:t>、</a:t>
            </a:r>
            <a:r>
              <a:rPr lang="zh-TW" altLang="en-US" sz="4800" dirty="0"/>
              <a:t>有</a:t>
            </a:r>
            <a:r>
              <a:rPr lang="zh-TW" altLang="en-US" sz="4800" dirty="0" smtClean="0"/>
              <a:t>需求找上級指導單位，不得私自對外募款或義賣。</a:t>
            </a:r>
            <a:endParaRPr lang="zh-TW" altLang="en-US" sz="4800" dirty="0"/>
          </a:p>
        </p:txBody>
      </p:sp>
      <p:sp>
        <p:nvSpPr>
          <p:cNvPr id="14" name="矩形 13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P1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5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9318" y="413328"/>
            <a:ext cx="9383736" cy="1239982"/>
          </a:xfrm>
        </p:spPr>
        <p:txBody>
          <a:bodyPr/>
          <a:lstStyle/>
          <a:p>
            <a:r>
              <a:rPr lang="zh-TW" altLang="en-US" dirty="0">
                <a:hlinkClick r:id="rId2" action="ppaction://hlinkfile"/>
              </a:rPr>
              <a:t>通報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975996"/>
            <a:ext cx="124674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校安通報及關懷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起來通報：</a:t>
            </a: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）緊急通報：知悉後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小時</a:t>
            </a: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）法定通報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甲、乙級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知悉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後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小時</a:t>
            </a: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丙級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知悉後</a:t>
            </a:r>
            <a:r>
              <a:rPr lang="en-US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小時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）一般通報：知悉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後</a:t>
            </a:r>
            <a:r>
              <a:rPr lang="en-US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天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P2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15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455" y="413328"/>
            <a:ext cx="10446327" cy="700266"/>
          </a:xfrm>
        </p:spPr>
        <p:txBody>
          <a:bodyPr/>
          <a:lstStyle/>
          <a:p>
            <a:r>
              <a:rPr lang="zh-TW" altLang="en-US" sz="5400" dirty="0"/>
              <a:t>校安通報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087833"/>
            <a:ext cx="11453090" cy="5677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0522" y="1449526"/>
            <a:ext cx="2180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知悉後</a:t>
            </a:r>
            <a:r>
              <a:rPr lang="en-US" altLang="zh-TW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小時</a:t>
            </a:r>
            <a:endParaRPr lang="zh-TW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43150" y="4151696"/>
            <a:ext cx="2380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知悉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後</a:t>
            </a:r>
            <a:r>
              <a:rPr lang="en-US" altLang="zh-TW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24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小時</a:t>
            </a:r>
            <a:endParaRPr lang="zh-TW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0724" y="4872346"/>
            <a:ext cx="2380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知悉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後</a:t>
            </a:r>
            <a:r>
              <a:rPr lang="en-US" altLang="zh-TW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24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小時</a:t>
            </a:r>
            <a:endParaRPr lang="zh-TW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1965" y="5130068"/>
            <a:ext cx="2380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知悉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後</a:t>
            </a:r>
            <a:r>
              <a:rPr lang="en-US" altLang="zh-TW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r>
              <a:rPr lang="en-US" altLang="zh-TW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小時</a:t>
            </a:r>
            <a:endParaRPr lang="zh-TW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4313" y="6163783"/>
            <a:ext cx="1821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知悉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後</a:t>
            </a:r>
            <a:r>
              <a:rPr lang="en-US" altLang="zh-TW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r>
              <a:rPr lang="zh-TW" alt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天</a:t>
            </a:r>
            <a:endParaRPr lang="zh-TW" alt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P3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28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0701" y="330201"/>
            <a:ext cx="9383736" cy="1239982"/>
          </a:xfrm>
        </p:spPr>
        <p:txBody>
          <a:bodyPr/>
          <a:lstStyle/>
          <a:p>
            <a:r>
              <a:rPr lang="zh-TW" altLang="en-US" dirty="0"/>
              <a:t>學校特色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4277" y="887827"/>
            <a:ext cx="103539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田徑、足球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防災、環境、永續、食農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民族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教育</a:t>
            </a: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TW" altLang="en-US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）閱讀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P4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39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8301" y="1284707"/>
            <a:ext cx="11863699" cy="1239982"/>
          </a:xfrm>
        </p:spPr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學年學校推</a:t>
            </a:r>
            <a:r>
              <a:rPr lang="zh-TW" altLang="en-US" dirty="0"/>
              <a:t>動</a:t>
            </a:r>
            <a:r>
              <a:rPr lang="en-US" altLang="zh-TW" dirty="0" smtClean="0"/>
              <a:t>--</a:t>
            </a:r>
            <a:r>
              <a:rPr lang="zh-TW" altLang="en-US" dirty="0" smtClean="0"/>
              <a:t>三好校園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0532" y="2524689"/>
            <a:ext cx="103539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好品德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好生活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zh-TW" altLang="en-US" sz="5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好素養</a:t>
            </a: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P5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2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70338" y="3354312"/>
            <a:ext cx="12561455" cy="1239982"/>
          </a:xfrm>
        </p:spPr>
        <p:txBody>
          <a:bodyPr/>
          <a:lstStyle/>
          <a:p>
            <a:r>
              <a:rPr lang="zh-TW" altLang="en-US" dirty="0"/>
              <a:t>學校課程與願</a:t>
            </a:r>
            <a:r>
              <a:rPr lang="zh-TW" altLang="en-US" dirty="0" smtClean="0"/>
              <a:t>景、</a:t>
            </a:r>
            <a:r>
              <a:rPr lang="zh-TW" altLang="en-US" b="1" dirty="0" smtClean="0"/>
              <a:t>彈性</a:t>
            </a:r>
            <a:r>
              <a:rPr lang="zh-TW" altLang="en-US" b="1" dirty="0"/>
              <a:t>學習課程計畫</a:t>
            </a:r>
            <a:r>
              <a:rPr lang="en-US" altLang="zh-TW" b="1" dirty="0"/>
              <a:t>(</a:t>
            </a:r>
            <a:r>
              <a:rPr lang="zh-TW" altLang="en-US" b="1" dirty="0"/>
              <a:t>校訂課程</a:t>
            </a:r>
            <a:r>
              <a:rPr lang="en-US" altLang="zh-TW" b="1" dirty="0"/>
              <a:t>)</a:t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3749411"/>
            <a:ext cx="103539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5400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54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163.24.180.179/134768/courseplan/112</a:t>
            </a: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sz="5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P6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35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3192" y="3169673"/>
            <a:ext cx="8396653" cy="1239982"/>
          </a:xfrm>
        </p:spPr>
        <p:txBody>
          <a:bodyPr/>
          <a:lstStyle/>
          <a:p>
            <a:r>
              <a:rPr lang="zh-TW" altLang="en-US" b="1" dirty="0" smtClean="0">
                <a:hlinkClick r:id="rId2" action="ppaction://hlinkfile"/>
              </a:rPr>
              <a:t>校訂課程</a:t>
            </a:r>
            <a:r>
              <a:rPr lang="zh-TW" altLang="en-US" b="1" dirty="0">
                <a:hlinkClick r:id="rId2" action="ppaction://hlinkfile"/>
              </a:rPr>
              <a:t>架構圖</a:t>
            </a:r>
            <a:r>
              <a:rPr lang="en-US" altLang="zh-TW" b="1" dirty="0">
                <a:hlinkClick r:id="rId2" action="ppaction://hlinkfile"/>
              </a:rPr>
              <a:t/>
            </a:r>
            <a:br>
              <a:rPr lang="en-US" altLang="zh-TW" b="1" dirty="0">
                <a:hlinkClick r:id="rId2" action="ppaction://hlinkfile"/>
              </a:rPr>
            </a:br>
            <a:endParaRPr lang="zh-TW" altLang="en-US" dirty="0">
              <a:hlinkClick r:id="rId2" action="ppaction://hlinkfile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4955" y="3064165"/>
            <a:ext cx="9383736" cy="123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88162" y="6193860"/>
            <a:ext cx="1200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/>
                <a:solidFill>
                  <a:schemeClr val="accent3"/>
                </a:solidFill>
              </a:rPr>
              <a:t>P7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67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1026</TotalTime>
  <Words>285</Words>
  <Application>Microsoft Office PowerPoint</Application>
  <PresentationFormat>寬螢幕</PresentationFormat>
  <Paragraphs>60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Arial</vt:lpstr>
      <vt:lpstr>Calibri</vt:lpstr>
      <vt:lpstr>Century Gothic</vt:lpstr>
      <vt:lpstr>Times New Roman</vt:lpstr>
      <vt:lpstr>Wingdings 3</vt:lpstr>
      <vt:lpstr>離子</vt:lpstr>
      <vt:lpstr>112學年第二學期       期初校務會議</vt:lpstr>
      <vt:lpstr>請託及感謝</vt:lpstr>
      <vt:lpstr>宣導</vt:lpstr>
      <vt:lpstr>通報</vt:lpstr>
      <vt:lpstr>校安通報</vt:lpstr>
      <vt:lpstr>學校特色</vt:lpstr>
      <vt:lpstr>112學年學校推動--三好校園</vt:lpstr>
      <vt:lpstr>學校課程與願景、彈性學習課程計畫(校訂課程) </vt:lpstr>
      <vt:lpstr>校訂課程架構圖 </vt:lpstr>
      <vt:lpstr>防災課程架構圖 </vt:lpstr>
      <vt:lpstr>112學年學校外加計畫</vt:lpstr>
      <vt:lpstr>忍一時風平浪靜</vt:lpstr>
      <vt:lpstr>謝謝聆聽  masalu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109學年期末校務會議</dc:title>
  <dc:creator>USER</dc:creator>
  <cp:lastModifiedBy>USER</cp:lastModifiedBy>
  <cp:revision>89</cp:revision>
  <dcterms:created xsi:type="dcterms:W3CDTF">2021-01-19T13:11:22Z</dcterms:created>
  <dcterms:modified xsi:type="dcterms:W3CDTF">2024-02-19T13:17:18Z</dcterms:modified>
</cp:coreProperties>
</file>