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64" r:id="rId4"/>
    <p:sldId id="257" r:id="rId5"/>
    <p:sldId id="265" r:id="rId6"/>
    <p:sldId id="266" r:id="rId7"/>
    <p:sldId id="258" r:id="rId8"/>
    <p:sldId id="262" r:id="rId9"/>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7" d="100"/>
          <a:sy n="87" d="100"/>
        </p:scale>
        <p:origin x="528" y="1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524000" y="1122363"/>
            <a:ext cx="9144000" cy="2387600"/>
          </a:xfrm>
        </p:spPr>
        <p:txBody>
          <a:bodyPr anchor="b"/>
          <a:lstStyle>
            <a:lvl1pPr algn="ctr">
              <a:defRPr sz="6000"/>
            </a:lvl1p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DED5EA8A-75CE-47E5-A6E0-1DC9FB776A8C}" type="datetimeFigureOut">
              <a:rPr lang="zh-TW" altLang="en-US" smtClean="0"/>
              <a:t>2023/9/6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9F8AE56B-CB25-42E4-BBE2-DB8A9619FD5D}" type="slidenum">
              <a:rPr lang="zh-TW" altLang="en-US" smtClean="0"/>
              <a:t>‹#›</a:t>
            </a:fld>
            <a:endParaRPr lang="zh-TW" altLang="en-US"/>
          </a:p>
        </p:txBody>
      </p:sp>
    </p:spTree>
    <p:extLst>
      <p:ext uri="{BB962C8B-B14F-4D97-AF65-F5344CB8AC3E}">
        <p14:creationId xmlns:p14="http://schemas.microsoft.com/office/powerpoint/2010/main" val="1904619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DED5EA8A-75CE-47E5-A6E0-1DC9FB776A8C}" type="datetimeFigureOut">
              <a:rPr lang="zh-TW" altLang="en-US" smtClean="0"/>
              <a:t>2023/9/6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9F8AE56B-CB25-42E4-BBE2-DB8A9619FD5D}" type="slidenum">
              <a:rPr lang="zh-TW" altLang="en-US" smtClean="0"/>
              <a:t>‹#›</a:t>
            </a:fld>
            <a:endParaRPr lang="zh-TW" altLang="en-US"/>
          </a:p>
        </p:txBody>
      </p:sp>
    </p:spTree>
    <p:extLst>
      <p:ext uri="{BB962C8B-B14F-4D97-AF65-F5344CB8AC3E}">
        <p14:creationId xmlns:p14="http://schemas.microsoft.com/office/powerpoint/2010/main" val="1304366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0" y="365125"/>
            <a:ext cx="2628900" cy="581183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838200" y="365125"/>
            <a:ext cx="7734300" cy="5811838"/>
          </a:xfrm>
        </p:spPr>
        <p:txBody>
          <a:bodyPr vert="eaVert"/>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DED5EA8A-75CE-47E5-A6E0-1DC9FB776A8C}" type="datetimeFigureOut">
              <a:rPr lang="zh-TW" altLang="en-US" smtClean="0"/>
              <a:t>2023/9/6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9F8AE56B-CB25-42E4-BBE2-DB8A9619FD5D}" type="slidenum">
              <a:rPr lang="zh-TW" altLang="en-US" smtClean="0"/>
              <a:t>‹#›</a:t>
            </a:fld>
            <a:endParaRPr lang="zh-TW" altLang="en-US"/>
          </a:p>
        </p:txBody>
      </p:sp>
    </p:spTree>
    <p:extLst>
      <p:ext uri="{BB962C8B-B14F-4D97-AF65-F5344CB8AC3E}">
        <p14:creationId xmlns:p14="http://schemas.microsoft.com/office/powerpoint/2010/main" val="2824238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DED5EA8A-75CE-47E5-A6E0-1DC9FB776A8C}" type="datetimeFigureOut">
              <a:rPr lang="zh-TW" altLang="en-US" smtClean="0"/>
              <a:t>2023/9/6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9F8AE56B-CB25-42E4-BBE2-DB8A9619FD5D}" type="slidenum">
              <a:rPr lang="zh-TW" altLang="en-US" smtClean="0"/>
              <a:t>‹#›</a:t>
            </a:fld>
            <a:endParaRPr lang="zh-TW" altLang="en-US"/>
          </a:p>
        </p:txBody>
      </p:sp>
    </p:spTree>
    <p:extLst>
      <p:ext uri="{BB962C8B-B14F-4D97-AF65-F5344CB8AC3E}">
        <p14:creationId xmlns:p14="http://schemas.microsoft.com/office/powerpoint/2010/main" val="2243000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831850" y="1709738"/>
            <a:ext cx="10515600" cy="2852737"/>
          </a:xfrm>
        </p:spPr>
        <p:txBody>
          <a:bodyPr anchor="b"/>
          <a:lstStyle>
            <a:lvl1pPr>
              <a:defRPr sz="6000"/>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smtClean="0"/>
              <a:t>編輯母片文字樣式</a:t>
            </a:r>
          </a:p>
        </p:txBody>
      </p:sp>
      <p:sp>
        <p:nvSpPr>
          <p:cNvPr id="4" name="日期版面配置區 3"/>
          <p:cNvSpPr>
            <a:spLocks noGrp="1"/>
          </p:cNvSpPr>
          <p:nvPr>
            <p:ph type="dt" sz="half" idx="10"/>
          </p:nvPr>
        </p:nvSpPr>
        <p:spPr/>
        <p:txBody>
          <a:bodyPr/>
          <a:lstStyle/>
          <a:p>
            <a:fld id="{DED5EA8A-75CE-47E5-A6E0-1DC9FB776A8C}" type="datetimeFigureOut">
              <a:rPr lang="zh-TW" altLang="en-US" smtClean="0"/>
              <a:t>2023/9/6</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9F8AE56B-CB25-42E4-BBE2-DB8A9619FD5D}" type="slidenum">
              <a:rPr lang="zh-TW" altLang="en-US" smtClean="0"/>
              <a:t>‹#›</a:t>
            </a:fld>
            <a:endParaRPr lang="zh-TW" altLang="en-US"/>
          </a:p>
        </p:txBody>
      </p:sp>
    </p:spTree>
    <p:extLst>
      <p:ext uri="{BB962C8B-B14F-4D97-AF65-F5344CB8AC3E}">
        <p14:creationId xmlns:p14="http://schemas.microsoft.com/office/powerpoint/2010/main" val="20699292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838200" y="1825625"/>
            <a:ext cx="5181600" cy="435133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6172200" y="1825625"/>
            <a:ext cx="5181600" cy="435133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DED5EA8A-75CE-47E5-A6E0-1DC9FB776A8C}" type="datetimeFigureOut">
              <a:rPr lang="zh-TW" altLang="en-US" smtClean="0"/>
              <a:t>2023/9/6</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9F8AE56B-CB25-42E4-BBE2-DB8A9619FD5D}" type="slidenum">
              <a:rPr lang="zh-TW" altLang="en-US" smtClean="0"/>
              <a:t>‹#›</a:t>
            </a:fld>
            <a:endParaRPr lang="zh-TW" altLang="en-US"/>
          </a:p>
        </p:txBody>
      </p:sp>
    </p:spTree>
    <p:extLst>
      <p:ext uri="{BB962C8B-B14F-4D97-AF65-F5344CB8AC3E}">
        <p14:creationId xmlns:p14="http://schemas.microsoft.com/office/powerpoint/2010/main" val="9350128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839788" y="365125"/>
            <a:ext cx="10515600" cy="1325563"/>
          </a:xfrm>
        </p:spPr>
        <p:txBody>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編輯母片文字樣式</a:t>
            </a:r>
          </a:p>
        </p:txBody>
      </p:sp>
      <p:sp>
        <p:nvSpPr>
          <p:cNvPr id="4" name="內容版面配置區 3"/>
          <p:cNvSpPr>
            <a:spLocks noGrp="1"/>
          </p:cNvSpPr>
          <p:nvPr>
            <p:ph sz="half" idx="2"/>
          </p:nvPr>
        </p:nvSpPr>
        <p:spPr>
          <a:xfrm>
            <a:off x="839788" y="2505075"/>
            <a:ext cx="5157787" cy="368458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編輯母片文字樣式</a:t>
            </a:r>
          </a:p>
        </p:txBody>
      </p:sp>
      <p:sp>
        <p:nvSpPr>
          <p:cNvPr id="6" name="內容版面配置區 5"/>
          <p:cNvSpPr>
            <a:spLocks noGrp="1"/>
          </p:cNvSpPr>
          <p:nvPr>
            <p:ph sz="quarter" idx="4"/>
          </p:nvPr>
        </p:nvSpPr>
        <p:spPr>
          <a:xfrm>
            <a:off x="6172200" y="2505075"/>
            <a:ext cx="5183188" cy="368458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DED5EA8A-75CE-47E5-A6E0-1DC9FB776A8C}" type="datetimeFigureOut">
              <a:rPr lang="zh-TW" altLang="en-US" smtClean="0"/>
              <a:t>2023/9/6</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9F8AE56B-CB25-42E4-BBE2-DB8A9619FD5D}" type="slidenum">
              <a:rPr lang="zh-TW" altLang="en-US" smtClean="0"/>
              <a:t>‹#›</a:t>
            </a:fld>
            <a:endParaRPr lang="zh-TW" altLang="en-US"/>
          </a:p>
        </p:txBody>
      </p:sp>
    </p:spTree>
    <p:extLst>
      <p:ext uri="{BB962C8B-B14F-4D97-AF65-F5344CB8AC3E}">
        <p14:creationId xmlns:p14="http://schemas.microsoft.com/office/powerpoint/2010/main" val="39560725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DED5EA8A-75CE-47E5-A6E0-1DC9FB776A8C}" type="datetimeFigureOut">
              <a:rPr lang="zh-TW" altLang="en-US" smtClean="0"/>
              <a:t>2023/9/6</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9F8AE56B-CB25-42E4-BBE2-DB8A9619FD5D}" type="slidenum">
              <a:rPr lang="zh-TW" altLang="en-US" smtClean="0"/>
              <a:t>‹#›</a:t>
            </a:fld>
            <a:endParaRPr lang="zh-TW" altLang="en-US"/>
          </a:p>
        </p:txBody>
      </p:sp>
    </p:spTree>
    <p:extLst>
      <p:ext uri="{BB962C8B-B14F-4D97-AF65-F5344CB8AC3E}">
        <p14:creationId xmlns:p14="http://schemas.microsoft.com/office/powerpoint/2010/main" val="39972709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DED5EA8A-75CE-47E5-A6E0-1DC9FB776A8C}" type="datetimeFigureOut">
              <a:rPr lang="zh-TW" altLang="en-US" smtClean="0"/>
              <a:t>2023/9/6</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9F8AE56B-CB25-42E4-BBE2-DB8A9619FD5D}" type="slidenum">
              <a:rPr lang="zh-TW" altLang="en-US" smtClean="0"/>
              <a:t>‹#›</a:t>
            </a:fld>
            <a:endParaRPr lang="zh-TW" altLang="en-US"/>
          </a:p>
        </p:txBody>
      </p:sp>
    </p:spTree>
    <p:extLst>
      <p:ext uri="{BB962C8B-B14F-4D97-AF65-F5344CB8AC3E}">
        <p14:creationId xmlns:p14="http://schemas.microsoft.com/office/powerpoint/2010/main" val="2265387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smtClean="0"/>
              <a:t>編輯母片文字樣式</a:t>
            </a:r>
          </a:p>
        </p:txBody>
      </p:sp>
      <p:sp>
        <p:nvSpPr>
          <p:cNvPr id="5" name="日期版面配置區 4"/>
          <p:cNvSpPr>
            <a:spLocks noGrp="1"/>
          </p:cNvSpPr>
          <p:nvPr>
            <p:ph type="dt" sz="half" idx="10"/>
          </p:nvPr>
        </p:nvSpPr>
        <p:spPr/>
        <p:txBody>
          <a:bodyPr/>
          <a:lstStyle/>
          <a:p>
            <a:fld id="{DED5EA8A-75CE-47E5-A6E0-1DC9FB776A8C}" type="datetimeFigureOut">
              <a:rPr lang="zh-TW" altLang="en-US" smtClean="0"/>
              <a:t>2023/9/6</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9F8AE56B-CB25-42E4-BBE2-DB8A9619FD5D}" type="slidenum">
              <a:rPr lang="zh-TW" altLang="en-US" smtClean="0"/>
              <a:t>‹#›</a:t>
            </a:fld>
            <a:endParaRPr lang="zh-TW" altLang="en-US"/>
          </a:p>
        </p:txBody>
      </p:sp>
    </p:spTree>
    <p:extLst>
      <p:ext uri="{BB962C8B-B14F-4D97-AF65-F5344CB8AC3E}">
        <p14:creationId xmlns:p14="http://schemas.microsoft.com/office/powerpoint/2010/main" val="2018290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smtClean="0"/>
              <a:t>編輯母片文字樣式</a:t>
            </a:r>
          </a:p>
        </p:txBody>
      </p:sp>
      <p:sp>
        <p:nvSpPr>
          <p:cNvPr id="5" name="日期版面配置區 4"/>
          <p:cNvSpPr>
            <a:spLocks noGrp="1"/>
          </p:cNvSpPr>
          <p:nvPr>
            <p:ph type="dt" sz="half" idx="10"/>
          </p:nvPr>
        </p:nvSpPr>
        <p:spPr/>
        <p:txBody>
          <a:bodyPr/>
          <a:lstStyle/>
          <a:p>
            <a:fld id="{DED5EA8A-75CE-47E5-A6E0-1DC9FB776A8C}" type="datetimeFigureOut">
              <a:rPr lang="zh-TW" altLang="en-US" smtClean="0"/>
              <a:t>2023/9/6</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9F8AE56B-CB25-42E4-BBE2-DB8A9619FD5D}" type="slidenum">
              <a:rPr lang="zh-TW" altLang="en-US" smtClean="0"/>
              <a:t>‹#›</a:t>
            </a:fld>
            <a:endParaRPr lang="zh-TW" altLang="en-US"/>
          </a:p>
        </p:txBody>
      </p:sp>
    </p:spTree>
    <p:extLst>
      <p:ext uri="{BB962C8B-B14F-4D97-AF65-F5344CB8AC3E}">
        <p14:creationId xmlns:p14="http://schemas.microsoft.com/office/powerpoint/2010/main" val="2333303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D5EA8A-75CE-47E5-A6E0-1DC9FB776A8C}" type="datetimeFigureOut">
              <a:rPr lang="zh-TW" altLang="en-US" smtClean="0"/>
              <a:t>2023/9/6</a:t>
            </a:fld>
            <a:endParaRPr lang="zh-TW" alt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8AE56B-CB25-42E4-BBE2-DB8A9619FD5D}" type="slidenum">
              <a:rPr lang="zh-TW" altLang="en-US" smtClean="0"/>
              <a:t>‹#›</a:t>
            </a:fld>
            <a:endParaRPr lang="zh-TW" altLang="en-US"/>
          </a:p>
        </p:txBody>
      </p:sp>
    </p:spTree>
    <p:extLst>
      <p:ext uri="{BB962C8B-B14F-4D97-AF65-F5344CB8AC3E}">
        <p14:creationId xmlns:p14="http://schemas.microsoft.com/office/powerpoint/2010/main" val="30569367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edu.law.moe.gov.tw/LawContent.aspx?id=GL000547" TargetMode="External"/><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hyperlink" Target="https://law.moj.gov.tw/LawClass/LawAll.aspx?PCode=D0050001" TargetMode="External"/><Relationship Id="rId4" Type="http://schemas.openxmlformats.org/officeDocument/2006/relationships/hyperlink" Target="https://law.moj.gov.tw/LawClass/LawAll.aspx?pcode=D0050001"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20818;&#31461;&#21450;&#23569;&#24180;&#31119;&#21033;&#33287;&#27402;&#30410;&#20445;&#38556;&#27861;&#31532;47&#26781;.pdf" TargetMode="External"/><Relationship Id="rId7" Type="http://schemas.openxmlformats.org/officeDocument/2006/relationships/hyperlink" Target="&#20818;&#31461;&#21450;&#23569;&#24180;&#31119;&#21033;&#33287;&#27402;&#30410;&#20445;&#38556;&#27861;&#31532;56&#26781;.pdf" TargetMode="Externa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20818;&#31461;&#21450;&#23569;&#24180;&#31119;&#21033;&#33287;&#27402;&#30410;&#20445;&#38556;&#27861;&#31532;51&#26781;.pdf" TargetMode="External"/><Relationship Id="rId5" Type="http://schemas.openxmlformats.org/officeDocument/2006/relationships/hyperlink" Target="&#20818;&#31461;&#21450;&#23569;&#24180;&#31119;&#21033;&#33287;&#27402;&#30410;&#20445;&#38556;&#27861;&#31532;49&#26781;.pdf" TargetMode="External"/><Relationship Id="rId4" Type="http://schemas.openxmlformats.org/officeDocument/2006/relationships/image" Target="../media/image2.gif"/></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hyperlink" Target="&#25945;&#24107;&#27861;&#20116;%20&#31456;%20&#27402;&#21033;&#32681;&#21209;.pdf" TargetMode="External"/><Relationship Id="rId3" Type="http://schemas.openxmlformats.org/officeDocument/2006/relationships/hyperlink" Target="&#31649;&#25945;&#23416;&#31461;&#19981;&#30070;&#39636;&#32624;&#21028;&#36064;10&#33836;%20&#22899;&#32769;&#24107;&#19981;&#26381;.pdf" TargetMode="External"/><Relationship Id="rId7" Type="http://schemas.openxmlformats.org/officeDocument/2006/relationships/hyperlink" Target="&#25945;&#24107;&#27861;&#31532;%20&#22235;%20&#31456;%20&#35299;&#32856;.pdf" TargetMode="Externa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26834;&#29699;&#35009;&#21028;&#19981;&#38597;&#25163;&#21218;&#22519;&#27861;&#35469;&#23450;&#28858;&#24615;&#39479;&#25854;%20&#26834;&#21332;&#23562;&#37325;&#21028;&#27770;.pdf" TargetMode="External"/><Relationship Id="rId5" Type="http://schemas.openxmlformats.org/officeDocument/2006/relationships/hyperlink" Target="https://edu.law.moe.gov.tw/LawContent.aspx?id=GL002147" TargetMode="External"/><Relationship Id="rId10" Type="http://schemas.openxmlformats.org/officeDocument/2006/relationships/hyperlink" Target="https://exam.tcte.edu.tw/tbt_html/index.php?mod=news" TargetMode="External"/><Relationship Id="rId4" Type="http://schemas.openxmlformats.org/officeDocument/2006/relationships/image" Target="../media/image2.gif"/><Relationship Id="rId9" Type="http://schemas.openxmlformats.org/officeDocument/2006/relationships/hyperlink" Target="&#23416;&#26657;&#33287;&#23416;&#26657;&#25945;&#24107;&#27599;&#24180;&#25033;&#36774;&#21450;&#25033;&#21443;&#21152;&#30340;&#27861;&#23450;&#30740;&#32722;.pdf"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76820" cy="6858000"/>
          </a:xfrm>
          <a:prstGeom prst="rect">
            <a:avLst/>
          </a:prstGeom>
        </p:spPr>
      </p:pic>
      <p:sp>
        <p:nvSpPr>
          <p:cNvPr id="2" name="標題 1"/>
          <p:cNvSpPr>
            <a:spLocks noGrp="1"/>
          </p:cNvSpPr>
          <p:nvPr>
            <p:ph type="ctrTitle"/>
          </p:nvPr>
        </p:nvSpPr>
        <p:spPr>
          <a:xfrm>
            <a:off x="1330036" y="452582"/>
            <a:ext cx="10861964" cy="1080799"/>
          </a:xfrm>
        </p:spPr>
        <p:txBody>
          <a:bodyPr>
            <a:normAutofit fontScale="90000"/>
          </a:bodyPr>
          <a:lstStyle/>
          <a:p>
            <a:r>
              <a:rPr lang="zh-TW" altLang="en-US" b="1" dirty="0" smtClean="0">
                <a:solidFill>
                  <a:srgbClr val="FF0000"/>
                </a:solidFill>
              </a:rPr>
              <a:t>屏東縣高士國小教師</a:t>
            </a:r>
            <a:r>
              <a:rPr lang="zh-TW" altLang="en-US" b="1" dirty="0">
                <a:solidFill>
                  <a:srgbClr val="FF0000"/>
                </a:solidFill>
              </a:rPr>
              <a:t>增</a:t>
            </a:r>
            <a:r>
              <a:rPr lang="zh-TW" altLang="en-US" b="1" dirty="0" smtClean="0">
                <a:solidFill>
                  <a:srgbClr val="FF0000"/>
                </a:solidFill>
              </a:rPr>
              <a:t>能週三進修</a:t>
            </a:r>
            <a:endParaRPr lang="zh-TW" altLang="en-US" b="1" dirty="0">
              <a:solidFill>
                <a:srgbClr val="FF0000"/>
              </a:solidFill>
            </a:endParaRPr>
          </a:p>
        </p:txBody>
      </p:sp>
      <p:sp>
        <p:nvSpPr>
          <p:cNvPr id="5" name="標題 1"/>
          <p:cNvSpPr txBox="1">
            <a:spLocks/>
          </p:cNvSpPr>
          <p:nvPr/>
        </p:nvSpPr>
        <p:spPr>
          <a:xfrm>
            <a:off x="1330036" y="1793081"/>
            <a:ext cx="9144000" cy="10807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TW" altLang="en-US" b="1" dirty="0" smtClean="0">
                <a:solidFill>
                  <a:srgbClr val="FF0000"/>
                </a:solidFill>
              </a:rPr>
              <a:t>兒</a:t>
            </a:r>
            <a:r>
              <a:rPr lang="zh-TW" altLang="en-US" b="1" dirty="0">
                <a:solidFill>
                  <a:srgbClr val="FF0000"/>
                </a:solidFill>
              </a:rPr>
              <a:t>少</a:t>
            </a:r>
            <a:r>
              <a:rPr lang="zh-TW" altLang="en-US" b="1" dirty="0" smtClean="0">
                <a:solidFill>
                  <a:srgbClr val="FF0000"/>
                </a:solidFill>
              </a:rPr>
              <a:t>保護通報</a:t>
            </a:r>
            <a:r>
              <a:rPr lang="zh-TW" altLang="en-US" b="1" dirty="0">
                <a:solidFill>
                  <a:srgbClr val="FF0000"/>
                </a:solidFill>
              </a:rPr>
              <a:t>流程</a:t>
            </a:r>
          </a:p>
        </p:txBody>
      </p:sp>
      <p:sp>
        <p:nvSpPr>
          <p:cNvPr id="14" name="標題 1"/>
          <p:cNvSpPr txBox="1">
            <a:spLocks/>
          </p:cNvSpPr>
          <p:nvPr/>
        </p:nvSpPr>
        <p:spPr>
          <a:xfrm>
            <a:off x="1237672" y="2985041"/>
            <a:ext cx="9144000" cy="10807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TW" altLang="en-US" b="1" dirty="0" smtClean="0">
                <a:solidFill>
                  <a:srgbClr val="002060"/>
                </a:solidFill>
              </a:rPr>
              <a:t>校長：陳宏</a:t>
            </a:r>
            <a:r>
              <a:rPr lang="zh-TW" altLang="en-US" b="1" dirty="0">
                <a:solidFill>
                  <a:srgbClr val="002060"/>
                </a:solidFill>
              </a:rPr>
              <a:t>圖</a:t>
            </a:r>
          </a:p>
        </p:txBody>
      </p:sp>
      <p:sp>
        <p:nvSpPr>
          <p:cNvPr id="16" name="標題 1"/>
          <p:cNvSpPr txBox="1">
            <a:spLocks/>
          </p:cNvSpPr>
          <p:nvPr/>
        </p:nvSpPr>
        <p:spPr>
          <a:xfrm>
            <a:off x="1330036" y="4056604"/>
            <a:ext cx="9144000" cy="10807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TW" altLang="en-US" b="1" dirty="0" smtClean="0">
                <a:solidFill>
                  <a:srgbClr val="002060"/>
                </a:solidFill>
              </a:rPr>
              <a:t>日期：</a:t>
            </a:r>
            <a:r>
              <a:rPr lang="en-US" altLang="zh-TW" b="1" dirty="0" smtClean="0">
                <a:solidFill>
                  <a:srgbClr val="002060"/>
                </a:solidFill>
              </a:rPr>
              <a:t>112</a:t>
            </a:r>
            <a:r>
              <a:rPr lang="zh-TW" altLang="en-US" b="1" dirty="0" smtClean="0">
                <a:solidFill>
                  <a:srgbClr val="002060"/>
                </a:solidFill>
              </a:rPr>
              <a:t>年</a:t>
            </a:r>
            <a:r>
              <a:rPr lang="en-US" altLang="zh-TW" b="1" dirty="0" smtClean="0">
                <a:solidFill>
                  <a:srgbClr val="002060"/>
                </a:solidFill>
              </a:rPr>
              <a:t>09</a:t>
            </a:r>
            <a:r>
              <a:rPr lang="zh-TW" altLang="en-US" b="1" dirty="0" smtClean="0">
                <a:solidFill>
                  <a:srgbClr val="002060"/>
                </a:solidFill>
              </a:rPr>
              <a:t>月</a:t>
            </a:r>
            <a:r>
              <a:rPr lang="en-US" altLang="zh-TW" b="1" dirty="0" smtClean="0">
                <a:solidFill>
                  <a:srgbClr val="002060"/>
                </a:solidFill>
              </a:rPr>
              <a:t>06</a:t>
            </a:r>
            <a:r>
              <a:rPr lang="zh-TW" altLang="en-US" b="1" dirty="0" smtClean="0">
                <a:solidFill>
                  <a:srgbClr val="002060"/>
                </a:solidFill>
              </a:rPr>
              <a:t>日</a:t>
            </a:r>
            <a:endParaRPr lang="zh-TW" altLang="en-US" b="1" dirty="0">
              <a:solidFill>
                <a:srgbClr val="002060"/>
              </a:solidFill>
            </a:endParaRPr>
          </a:p>
        </p:txBody>
      </p:sp>
    </p:spTree>
    <p:extLst>
      <p:ext uri="{BB962C8B-B14F-4D97-AF65-F5344CB8AC3E}">
        <p14:creationId xmlns:p14="http://schemas.microsoft.com/office/powerpoint/2010/main" val="9387940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4820" y="0"/>
            <a:ext cx="12476820" cy="6858000"/>
          </a:xfrm>
          <a:prstGeom prst="rect">
            <a:avLst/>
          </a:prstGeom>
        </p:spPr>
      </p:pic>
      <p:sp>
        <p:nvSpPr>
          <p:cNvPr id="2" name="標題 1"/>
          <p:cNvSpPr>
            <a:spLocks noGrp="1"/>
          </p:cNvSpPr>
          <p:nvPr>
            <p:ph type="ctrTitle"/>
          </p:nvPr>
        </p:nvSpPr>
        <p:spPr>
          <a:xfrm>
            <a:off x="406399" y="347753"/>
            <a:ext cx="10861964" cy="1080799"/>
          </a:xfrm>
        </p:spPr>
        <p:txBody>
          <a:bodyPr>
            <a:normAutofit fontScale="90000"/>
          </a:bodyPr>
          <a:lstStyle/>
          <a:p>
            <a:r>
              <a:rPr lang="zh-TW" altLang="en-US" b="1" dirty="0" smtClean="0">
                <a:solidFill>
                  <a:srgbClr val="FF0000"/>
                </a:solidFill>
              </a:rPr>
              <a:t>屏東縣高士國小教師</a:t>
            </a:r>
            <a:r>
              <a:rPr lang="zh-TW" altLang="en-US" b="1" dirty="0">
                <a:solidFill>
                  <a:srgbClr val="FF0000"/>
                </a:solidFill>
              </a:rPr>
              <a:t>增</a:t>
            </a:r>
            <a:r>
              <a:rPr lang="zh-TW" altLang="en-US" b="1" dirty="0" smtClean="0">
                <a:solidFill>
                  <a:srgbClr val="FF0000"/>
                </a:solidFill>
              </a:rPr>
              <a:t>能週三進修</a:t>
            </a:r>
            <a:endParaRPr lang="zh-TW" altLang="en-US" b="1" dirty="0">
              <a:solidFill>
                <a:srgbClr val="FF0000"/>
              </a:solidFill>
            </a:endParaRPr>
          </a:p>
        </p:txBody>
      </p:sp>
      <p:sp>
        <p:nvSpPr>
          <p:cNvPr id="5" name="標題 1"/>
          <p:cNvSpPr txBox="1">
            <a:spLocks/>
          </p:cNvSpPr>
          <p:nvPr/>
        </p:nvSpPr>
        <p:spPr>
          <a:xfrm>
            <a:off x="1330036" y="1428552"/>
            <a:ext cx="9531928" cy="124828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TW" sz="5400" b="1" dirty="0" smtClean="0">
                <a:solidFill>
                  <a:srgbClr val="FF0000"/>
                </a:solidFill>
                <a:latin typeface="+mn-ea"/>
                <a:ea typeface="+mn-ea"/>
              </a:rPr>
              <a:t>112</a:t>
            </a:r>
            <a:r>
              <a:rPr lang="zh-TW" altLang="zh-TW" sz="5400" b="1" dirty="0" smtClean="0">
                <a:solidFill>
                  <a:srgbClr val="FF0000"/>
                </a:solidFill>
                <a:latin typeface="+mn-ea"/>
                <a:ea typeface="+mn-ea"/>
              </a:rPr>
              <a:t>年</a:t>
            </a:r>
            <a:r>
              <a:rPr lang="zh-TW" altLang="zh-TW" sz="5400" b="1" dirty="0">
                <a:solidFill>
                  <a:srgbClr val="FF0000"/>
                </a:solidFill>
                <a:latin typeface="+mn-ea"/>
                <a:ea typeface="+mn-ea"/>
              </a:rPr>
              <a:t>自殺防治守門人</a:t>
            </a:r>
            <a:r>
              <a:rPr lang="en-US" altLang="zh-TW" sz="5400" b="1" dirty="0">
                <a:solidFill>
                  <a:srgbClr val="FF0000"/>
                </a:solidFill>
                <a:latin typeface="+mn-ea"/>
                <a:ea typeface="+mn-ea"/>
              </a:rPr>
              <a:t>(</a:t>
            </a:r>
            <a:r>
              <a:rPr lang="zh-TW" altLang="zh-TW" sz="5400" b="1" dirty="0">
                <a:solidFill>
                  <a:srgbClr val="FF0000"/>
                </a:solidFill>
                <a:latin typeface="+mn-ea"/>
                <a:ea typeface="+mn-ea"/>
              </a:rPr>
              <a:t>員</a:t>
            </a:r>
            <a:r>
              <a:rPr lang="en-US" altLang="zh-TW" sz="5400" b="1" dirty="0">
                <a:solidFill>
                  <a:srgbClr val="FF0000"/>
                </a:solidFill>
                <a:latin typeface="+mn-ea"/>
                <a:ea typeface="+mn-ea"/>
              </a:rPr>
              <a:t>)</a:t>
            </a:r>
            <a:r>
              <a:rPr lang="zh-TW" altLang="zh-TW" sz="5400" b="1" dirty="0">
                <a:solidFill>
                  <a:srgbClr val="FF0000"/>
                </a:solidFill>
                <a:latin typeface="+mn-ea"/>
                <a:ea typeface="+mn-ea"/>
              </a:rPr>
              <a:t>研習</a:t>
            </a:r>
            <a:endParaRPr lang="zh-TW" altLang="en-US" sz="5400" b="1" dirty="0">
              <a:solidFill>
                <a:srgbClr val="FF0000"/>
              </a:solidFill>
              <a:latin typeface="+mn-ea"/>
              <a:ea typeface="+mn-ea"/>
            </a:endParaRPr>
          </a:p>
        </p:txBody>
      </p:sp>
      <p:sp>
        <p:nvSpPr>
          <p:cNvPr id="14" name="標題 1"/>
          <p:cNvSpPr txBox="1">
            <a:spLocks/>
          </p:cNvSpPr>
          <p:nvPr/>
        </p:nvSpPr>
        <p:spPr>
          <a:xfrm>
            <a:off x="1265381" y="2689622"/>
            <a:ext cx="9144000" cy="10807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TW" altLang="en-US" b="1" dirty="0">
                <a:solidFill>
                  <a:srgbClr val="002060"/>
                </a:solidFill>
              </a:rPr>
              <a:t>講師</a:t>
            </a:r>
            <a:r>
              <a:rPr lang="zh-TW" altLang="en-US" b="1" dirty="0" smtClean="0">
                <a:solidFill>
                  <a:srgbClr val="002060"/>
                </a:solidFill>
              </a:rPr>
              <a:t>：陳宏</a:t>
            </a:r>
            <a:r>
              <a:rPr lang="zh-TW" altLang="en-US" b="1" dirty="0">
                <a:solidFill>
                  <a:srgbClr val="002060"/>
                </a:solidFill>
              </a:rPr>
              <a:t>圖</a:t>
            </a:r>
          </a:p>
        </p:txBody>
      </p:sp>
      <p:sp>
        <p:nvSpPr>
          <p:cNvPr id="16" name="標題 1"/>
          <p:cNvSpPr txBox="1">
            <a:spLocks/>
          </p:cNvSpPr>
          <p:nvPr/>
        </p:nvSpPr>
        <p:spPr>
          <a:xfrm>
            <a:off x="1095263" y="3757632"/>
            <a:ext cx="9144000" cy="10807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TW" altLang="en-US" b="1" dirty="0" smtClean="0">
                <a:solidFill>
                  <a:srgbClr val="002060"/>
                </a:solidFill>
              </a:rPr>
              <a:t>日期：</a:t>
            </a:r>
            <a:r>
              <a:rPr lang="en-US" altLang="zh-TW" b="1" dirty="0" smtClean="0">
                <a:solidFill>
                  <a:srgbClr val="002060"/>
                </a:solidFill>
              </a:rPr>
              <a:t>112</a:t>
            </a:r>
            <a:r>
              <a:rPr lang="zh-TW" altLang="en-US" b="1" dirty="0" smtClean="0">
                <a:solidFill>
                  <a:srgbClr val="002060"/>
                </a:solidFill>
              </a:rPr>
              <a:t>年</a:t>
            </a:r>
            <a:r>
              <a:rPr lang="en-US" altLang="zh-TW" b="1" dirty="0" smtClean="0">
                <a:solidFill>
                  <a:srgbClr val="002060"/>
                </a:solidFill>
              </a:rPr>
              <a:t>09</a:t>
            </a:r>
            <a:r>
              <a:rPr lang="zh-TW" altLang="en-US" b="1" dirty="0" smtClean="0">
                <a:solidFill>
                  <a:srgbClr val="002060"/>
                </a:solidFill>
              </a:rPr>
              <a:t>月</a:t>
            </a:r>
            <a:r>
              <a:rPr lang="en-US" altLang="zh-TW" b="1" dirty="0" smtClean="0">
                <a:solidFill>
                  <a:srgbClr val="002060"/>
                </a:solidFill>
              </a:rPr>
              <a:t>06</a:t>
            </a:r>
            <a:r>
              <a:rPr lang="zh-TW" altLang="en-US" b="1" dirty="0" smtClean="0">
                <a:solidFill>
                  <a:srgbClr val="002060"/>
                </a:solidFill>
              </a:rPr>
              <a:t>日</a:t>
            </a:r>
            <a:endParaRPr lang="zh-TW" altLang="en-US" b="1" dirty="0">
              <a:solidFill>
                <a:srgbClr val="002060"/>
              </a:solidFill>
            </a:endParaRPr>
          </a:p>
        </p:txBody>
      </p:sp>
    </p:spTree>
    <p:extLst>
      <p:ext uri="{BB962C8B-B14F-4D97-AF65-F5344CB8AC3E}">
        <p14:creationId xmlns:p14="http://schemas.microsoft.com/office/powerpoint/2010/main" val="11066511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76820" cy="6858000"/>
          </a:xfrm>
          <a:prstGeom prst="rect">
            <a:avLst/>
          </a:prstGeom>
        </p:spPr>
      </p:pic>
      <p:sp>
        <p:nvSpPr>
          <p:cNvPr id="2" name="標題 1"/>
          <p:cNvSpPr>
            <a:spLocks noGrp="1"/>
          </p:cNvSpPr>
          <p:nvPr>
            <p:ph type="ctrTitle"/>
          </p:nvPr>
        </p:nvSpPr>
        <p:spPr>
          <a:xfrm>
            <a:off x="1902690" y="2060827"/>
            <a:ext cx="9144000" cy="1080799"/>
          </a:xfrm>
        </p:spPr>
        <p:txBody>
          <a:bodyPr/>
          <a:lstStyle/>
          <a:p>
            <a:r>
              <a:rPr lang="en-US" altLang="zh-TW" b="1" dirty="0" smtClean="0">
                <a:solidFill>
                  <a:srgbClr val="FF0000"/>
                </a:solidFill>
              </a:rPr>
              <a:t>2.</a:t>
            </a:r>
            <a:r>
              <a:rPr lang="zh-TW" altLang="en-US" b="1" dirty="0">
                <a:solidFill>
                  <a:srgbClr val="FF0000"/>
                </a:solidFill>
              </a:rPr>
              <a:t>自殺防治人人有責</a:t>
            </a:r>
          </a:p>
        </p:txBody>
      </p:sp>
      <p:sp>
        <p:nvSpPr>
          <p:cNvPr id="7" name="標題 1"/>
          <p:cNvSpPr txBox="1">
            <a:spLocks/>
          </p:cNvSpPr>
          <p:nvPr/>
        </p:nvSpPr>
        <p:spPr>
          <a:xfrm>
            <a:off x="1006763" y="748290"/>
            <a:ext cx="9402618" cy="204123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TW" b="1" dirty="0">
                <a:solidFill>
                  <a:srgbClr val="FF0000"/>
                </a:solidFill>
              </a:rPr>
              <a:t>1</a:t>
            </a:r>
            <a:r>
              <a:rPr lang="en-US" altLang="zh-TW" b="1" dirty="0" smtClean="0">
                <a:solidFill>
                  <a:srgbClr val="FF0000"/>
                </a:solidFill>
              </a:rPr>
              <a:t>.</a:t>
            </a:r>
            <a:r>
              <a:rPr lang="zh-TW" altLang="en-US" b="1" dirty="0">
                <a:solidFill>
                  <a:srgbClr val="FF0000"/>
                </a:solidFill>
              </a:rPr>
              <a:t>如何</a:t>
            </a:r>
            <a:r>
              <a:rPr lang="zh-TW" altLang="en-US" b="1" dirty="0" smtClean="0">
                <a:solidFill>
                  <a:srgbClr val="FF0000"/>
                </a:solidFill>
              </a:rPr>
              <a:t>預防自殺</a:t>
            </a:r>
            <a:endParaRPr lang="zh-TW" altLang="en-US" b="1" dirty="0">
              <a:solidFill>
                <a:srgbClr val="FF0000"/>
              </a:solidFill>
            </a:endParaRPr>
          </a:p>
          <a:p>
            <a:endParaRPr lang="en-US" altLang="zh-TW" sz="2400" b="1" dirty="0" smtClean="0">
              <a:solidFill>
                <a:srgbClr val="FF0000"/>
              </a:solidFill>
            </a:endParaRPr>
          </a:p>
          <a:p>
            <a:endParaRPr lang="en-US" altLang="zh-TW" sz="2400" b="1" dirty="0" smtClean="0">
              <a:solidFill>
                <a:srgbClr val="FF0000"/>
              </a:solidFill>
            </a:endParaRPr>
          </a:p>
          <a:p>
            <a:endParaRPr lang="zh-TW" altLang="en-US" sz="2200" b="1" dirty="0">
              <a:solidFill>
                <a:srgbClr val="FF0000"/>
              </a:solidFill>
            </a:endParaRPr>
          </a:p>
        </p:txBody>
      </p:sp>
      <p:sp>
        <p:nvSpPr>
          <p:cNvPr id="8" name="標題 1"/>
          <p:cNvSpPr txBox="1">
            <a:spLocks/>
          </p:cNvSpPr>
          <p:nvPr/>
        </p:nvSpPr>
        <p:spPr>
          <a:xfrm>
            <a:off x="1542472" y="3299474"/>
            <a:ext cx="9144000" cy="10807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TW" b="1" dirty="0" smtClean="0">
                <a:solidFill>
                  <a:srgbClr val="FF0000"/>
                </a:solidFill>
              </a:rPr>
              <a:t>3.</a:t>
            </a:r>
            <a:r>
              <a:rPr lang="zh-TW" altLang="en-US" b="1" dirty="0" smtClean="0">
                <a:solidFill>
                  <a:srgbClr val="FF0000"/>
                </a:solidFill>
              </a:rPr>
              <a:t>有疑慮馬上通</a:t>
            </a:r>
            <a:r>
              <a:rPr lang="zh-TW" altLang="en-US" b="1" dirty="0">
                <a:solidFill>
                  <a:srgbClr val="FF0000"/>
                </a:solidFill>
              </a:rPr>
              <a:t>報</a:t>
            </a:r>
          </a:p>
        </p:txBody>
      </p:sp>
      <p:sp>
        <p:nvSpPr>
          <p:cNvPr id="6" name="標題 1"/>
          <p:cNvSpPr txBox="1">
            <a:spLocks/>
          </p:cNvSpPr>
          <p:nvPr/>
        </p:nvSpPr>
        <p:spPr>
          <a:xfrm>
            <a:off x="369454" y="0"/>
            <a:ext cx="2540001" cy="10807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TW" altLang="en-US" b="1" dirty="0" smtClean="0">
                <a:solidFill>
                  <a:srgbClr val="FF0000"/>
                </a:solidFill>
              </a:rPr>
              <a:t>主題：</a:t>
            </a:r>
            <a:endParaRPr lang="zh-TW" altLang="en-US" b="1" dirty="0">
              <a:solidFill>
                <a:srgbClr val="FF0000"/>
              </a:solidFill>
            </a:endParaRPr>
          </a:p>
        </p:txBody>
      </p:sp>
    </p:spTree>
    <p:extLst>
      <p:ext uri="{BB962C8B-B14F-4D97-AF65-F5344CB8AC3E}">
        <p14:creationId xmlns:p14="http://schemas.microsoft.com/office/powerpoint/2010/main" val="34420722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76820" cy="6858000"/>
          </a:xfrm>
          <a:prstGeom prst="rect">
            <a:avLst/>
          </a:prstGeom>
        </p:spPr>
      </p:pic>
      <p:sp>
        <p:nvSpPr>
          <p:cNvPr id="2" name="標題 1"/>
          <p:cNvSpPr>
            <a:spLocks noGrp="1"/>
          </p:cNvSpPr>
          <p:nvPr>
            <p:ph type="ctrTitle"/>
          </p:nvPr>
        </p:nvSpPr>
        <p:spPr>
          <a:xfrm>
            <a:off x="1330036" y="452582"/>
            <a:ext cx="9144000" cy="1080799"/>
          </a:xfrm>
        </p:spPr>
        <p:txBody>
          <a:bodyPr/>
          <a:lstStyle/>
          <a:p>
            <a:r>
              <a:rPr lang="en-US" altLang="zh-TW" b="1" dirty="0" smtClean="0">
                <a:solidFill>
                  <a:srgbClr val="FF0000"/>
                </a:solidFill>
              </a:rPr>
              <a:t>1.</a:t>
            </a:r>
            <a:r>
              <a:rPr lang="zh-TW" altLang="en-US" b="1" dirty="0" smtClean="0">
                <a:solidFill>
                  <a:srgbClr val="FF0000"/>
                </a:solidFill>
              </a:rPr>
              <a:t>通報時機</a:t>
            </a:r>
            <a:endParaRPr lang="zh-TW" altLang="en-US" b="1" dirty="0">
              <a:solidFill>
                <a:srgbClr val="FF0000"/>
              </a:solidFill>
            </a:endParaRPr>
          </a:p>
        </p:txBody>
      </p:sp>
      <p:sp>
        <p:nvSpPr>
          <p:cNvPr id="7" name="標題 1"/>
          <p:cNvSpPr txBox="1">
            <a:spLocks/>
          </p:cNvSpPr>
          <p:nvPr/>
        </p:nvSpPr>
        <p:spPr>
          <a:xfrm>
            <a:off x="1256145" y="2327563"/>
            <a:ext cx="9402618" cy="2041236"/>
          </a:xfrm>
          <a:prstGeom prst="rect">
            <a:avLst/>
          </a:prstGeom>
        </p:spPr>
        <p:txBody>
          <a:bodyPr vert="horz" lIns="91440" tIns="45720" rIns="91440" bIns="45720" rtlCol="0" anchor="b">
            <a:normAutofit fontScale="6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TW" b="1" dirty="0">
                <a:solidFill>
                  <a:srgbClr val="FF0000"/>
                </a:solidFill>
              </a:rPr>
              <a:t>2</a:t>
            </a:r>
            <a:r>
              <a:rPr lang="en-US" altLang="zh-TW" b="1" dirty="0" smtClean="0">
                <a:solidFill>
                  <a:srgbClr val="FF0000"/>
                </a:solidFill>
              </a:rPr>
              <a:t>.</a:t>
            </a:r>
            <a:r>
              <a:rPr lang="zh-TW" altLang="en-US" b="1" dirty="0">
                <a:solidFill>
                  <a:srgbClr val="FF0000"/>
                </a:solidFill>
              </a:rPr>
              <a:t>精</a:t>
            </a:r>
            <a:r>
              <a:rPr lang="zh-TW" altLang="en-US" b="1" dirty="0" smtClean="0">
                <a:solidFill>
                  <a:srgbClr val="FF0000"/>
                </a:solidFill>
              </a:rPr>
              <a:t>熟法條</a:t>
            </a:r>
            <a:endParaRPr lang="en-US" altLang="zh-TW" b="1" dirty="0" smtClean="0">
              <a:solidFill>
                <a:srgbClr val="FF0000"/>
              </a:solidFill>
            </a:endParaRPr>
          </a:p>
          <a:p>
            <a:r>
              <a:rPr lang="zh-TW" altLang="en-US" dirty="0"/>
              <a:t>各級學校及幼兒園通報兒童少年保護與家庭暴力及性侵害事件注意事項及處理流程</a:t>
            </a:r>
            <a:endParaRPr lang="en-US" altLang="zh-TW" sz="2200" dirty="0" smtClean="0"/>
          </a:p>
          <a:p>
            <a:r>
              <a:rPr lang="zh-TW" altLang="en-US" sz="2200" b="1" dirty="0" smtClean="0">
                <a:solidFill>
                  <a:srgbClr val="FF0000"/>
                </a:solidFill>
              </a:rPr>
              <a:t>（</a:t>
            </a:r>
            <a:r>
              <a:rPr lang="en-US" altLang="zh-TW" sz="2200" b="1" dirty="0">
                <a:solidFill>
                  <a:srgbClr val="FF0000"/>
                </a:solidFill>
                <a:hlinkClick r:id="rId3"/>
              </a:rPr>
              <a:t>https://</a:t>
            </a:r>
            <a:r>
              <a:rPr lang="en-US" altLang="zh-TW" sz="2200" b="1" dirty="0" smtClean="0">
                <a:solidFill>
                  <a:srgbClr val="FF0000"/>
                </a:solidFill>
                <a:hlinkClick r:id="rId3"/>
              </a:rPr>
              <a:t>edu.law.moe.gov.tw/LawContent.aspx?id=GL000547</a:t>
            </a:r>
            <a:r>
              <a:rPr lang="zh-TW" altLang="en-US" sz="2200" b="1" dirty="0" smtClean="0">
                <a:solidFill>
                  <a:srgbClr val="FF0000"/>
                </a:solidFill>
              </a:rPr>
              <a:t>）</a:t>
            </a:r>
            <a:endParaRPr lang="en-US" altLang="zh-TW" sz="2200" b="1" dirty="0" smtClean="0">
              <a:solidFill>
                <a:srgbClr val="FF0000"/>
              </a:solidFill>
            </a:endParaRPr>
          </a:p>
          <a:p>
            <a:endParaRPr lang="en-US" altLang="zh-TW" sz="2200" b="1" dirty="0" smtClean="0">
              <a:solidFill>
                <a:srgbClr val="FF0000"/>
              </a:solidFill>
            </a:endParaRPr>
          </a:p>
          <a:p>
            <a:r>
              <a:rPr lang="zh-TW" altLang="en-US" sz="2400" dirty="0">
                <a:hlinkClick r:id="rId4"/>
              </a:rPr>
              <a:t>兒童及少年福利與權益保障</a:t>
            </a:r>
            <a:r>
              <a:rPr lang="zh-TW" altLang="en-US" sz="2400" dirty="0" smtClean="0">
                <a:hlinkClick r:id="rId4"/>
              </a:rPr>
              <a:t>法</a:t>
            </a:r>
            <a:endParaRPr lang="en-US" altLang="zh-TW" sz="2400" dirty="0" smtClean="0"/>
          </a:p>
          <a:p>
            <a:r>
              <a:rPr lang="zh-TW" altLang="en-US" sz="2400" b="1" dirty="0" smtClean="0">
                <a:solidFill>
                  <a:srgbClr val="FF0000"/>
                </a:solidFill>
              </a:rPr>
              <a:t>（</a:t>
            </a:r>
            <a:r>
              <a:rPr lang="en-US" altLang="zh-TW" sz="2400" b="1" dirty="0">
                <a:solidFill>
                  <a:srgbClr val="FF0000"/>
                </a:solidFill>
                <a:hlinkClick r:id="rId5"/>
              </a:rPr>
              <a:t>https://law.moj.gov.tw/LawClass/LawAll.aspx?PCode=D0050001</a:t>
            </a:r>
            <a:r>
              <a:rPr lang="zh-TW" altLang="en-US" sz="2400" b="1" dirty="0" smtClean="0">
                <a:solidFill>
                  <a:srgbClr val="FF0000"/>
                </a:solidFill>
              </a:rPr>
              <a:t>）</a:t>
            </a:r>
            <a:endParaRPr lang="en-US" altLang="zh-TW" sz="2400" b="1" dirty="0" smtClean="0">
              <a:solidFill>
                <a:srgbClr val="FF0000"/>
              </a:solidFill>
            </a:endParaRPr>
          </a:p>
          <a:p>
            <a:endParaRPr lang="en-US" altLang="zh-TW" sz="2400" b="1" dirty="0" smtClean="0">
              <a:solidFill>
                <a:srgbClr val="FF0000"/>
              </a:solidFill>
            </a:endParaRPr>
          </a:p>
          <a:p>
            <a:endParaRPr lang="en-US" altLang="zh-TW" sz="2400" b="1" dirty="0" smtClean="0">
              <a:solidFill>
                <a:srgbClr val="FF0000"/>
              </a:solidFill>
            </a:endParaRPr>
          </a:p>
          <a:p>
            <a:endParaRPr lang="zh-TW" altLang="en-US" sz="2200" b="1" dirty="0">
              <a:solidFill>
                <a:srgbClr val="FF0000"/>
              </a:solidFill>
            </a:endParaRPr>
          </a:p>
        </p:txBody>
      </p:sp>
      <p:sp>
        <p:nvSpPr>
          <p:cNvPr id="8" name="標題 1"/>
          <p:cNvSpPr txBox="1">
            <a:spLocks/>
          </p:cNvSpPr>
          <p:nvPr/>
        </p:nvSpPr>
        <p:spPr>
          <a:xfrm>
            <a:off x="1514763" y="3992201"/>
            <a:ext cx="9144000" cy="10807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TW" b="1" dirty="0" smtClean="0">
                <a:solidFill>
                  <a:srgbClr val="FF0000"/>
                </a:solidFill>
              </a:rPr>
              <a:t>3.</a:t>
            </a:r>
            <a:r>
              <a:rPr lang="zh-TW" altLang="en-US" b="1" dirty="0" smtClean="0">
                <a:solidFill>
                  <a:srgbClr val="FF0000"/>
                </a:solidFill>
              </a:rPr>
              <a:t>有疑慮馬上通</a:t>
            </a:r>
            <a:r>
              <a:rPr lang="zh-TW" altLang="en-US" b="1" dirty="0">
                <a:solidFill>
                  <a:srgbClr val="FF0000"/>
                </a:solidFill>
              </a:rPr>
              <a:t>報</a:t>
            </a:r>
          </a:p>
        </p:txBody>
      </p:sp>
      <p:sp>
        <p:nvSpPr>
          <p:cNvPr id="10" name="標題 1"/>
          <p:cNvSpPr txBox="1">
            <a:spLocks/>
          </p:cNvSpPr>
          <p:nvPr/>
        </p:nvSpPr>
        <p:spPr>
          <a:xfrm>
            <a:off x="766618" y="264283"/>
            <a:ext cx="2540001" cy="10807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TW" altLang="en-US" b="1" dirty="0" smtClean="0">
                <a:solidFill>
                  <a:srgbClr val="FF0000"/>
                </a:solidFill>
              </a:rPr>
              <a:t>主題：</a:t>
            </a:r>
            <a:endParaRPr lang="zh-TW" altLang="en-US" b="1" dirty="0">
              <a:solidFill>
                <a:srgbClr val="FF0000"/>
              </a:solidFill>
            </a:endParaRPr>
          </a:p>
        </p:txBody>
      </p:sp>
    </p:spTree>
    <p:extLst>
      <p:ext uri="{BB962C8B-B14F-4D97-AF65-F5344CB8AC3E}">
        <p14:creationId xmlns:p14="http://schemas.microsoft.com/office/powerpoint/2010/main" val="30851497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標題 1"/>
          <p:cNvSpPr txBox="1">
            <a:spLocks/>
          </p:cNvSpPr>
          <p:nvPr/>
        </p:nvSpPr>
        <p:spPr>
          <a:xfrm>
            <a:off x="785090" y="1163925"/>
            <a:ext cx="11619346" cy="4239347"/>
          </a:xfrm>
          <a:prstGeom prst="rect">
            <a:avLst/>
          </a:prstGeom>
        </p:spPr>
        <p:txBody>
          <a:bodyPr vert="horz" lIns="91440" tIns="45720" rIns="91440" bIns="45720" rtlCol="0" anchor="b">
            <a:normAutofit fontScale="3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2880"/>
              </a:lnSpc>
            </a:pPr>
            <a:r>
              <a:rPr lang="zh-TW" altLang="en-US" b="1" dirty="0">
                <a:solidFill>
                  <a:srgbClr val="FF0000"/>
                </a:solidFill>
              </a:rPr>
              <a:t>二、學校、幼兒園及其相關人員知悉有下列法律規定事件時，應依法立即</a:t>
            </a:r>
            <a:r>
              <a:rPr lang="zh-TW" altLang="en-US" b="1" dirty="0" smtClean="0">
                <a:solidFill>
                  <a:srgbClr val="FF0000"/>
                </a:solidFill>
              </a:rPr>
              <a:t>通報相關單位</a:t>
            </a:r>
            <a:r>
              <a:rPr lang="zh-TW" altLang="en-US" b="1" dirty="0">
                <a:solidFill>
                  <a:srgbClr val="FF0000"/>
                </a:solidFill>
              </a:rPr>
              <a:t>：</a:t>
            </a:r>
          </a:p>
          <a:p>
            <a:pPr algn="l">
              <a:lnSpc>
                <a:spcPts val="2880"/>
              </a:lnSpc>
            </a:pPr>
            <a:r>
              <a:rPr lang="zh-TW" altLang="en-US" dirty="0"/>
              <a:t>　</a:t>
            </a:r>
            <a:r>
              <a:rPr lang="en-US" altLang="zh-TW" dirty="0"/>
              <a:t>(</a:t>
            </a:r>
            <a:r>
              <a:rPr lang="zh-TW" altLang="en-US" dirty="0"/>
              <a:t>一</a:t>
            </a:r>
            <a:r>
              <a:rPr lang="en-US" altLang="zh-TW" dirty="0"/>
              <a:t>)</a:t>
            </a:r>
            <a:r>
              <a:rPr lang="zh-TW" altLang="en-US" dirty="0"/>
              <a:t>依兒童及少年福利與權益保障法第五十三條規定，教育人員等及其他執</a:t>
            </a:r>
            <a:br>
              <a:rPr lang="zh-TW" altLang="en-US" dirty="0"/>
            </a:br>
            <a:r>
              <a:rPr lang="zh-TW" altLang="en-US" dirty="0"/>
              <a:t>　　　行兒童及少年福利業務人員，於執行業務時知悉兒童及少年有下列情形</a:t>
            </a:r>
            <a:br>
              <a:rPr lang="zh-TW" altLang="en-US" dirty="0"/>
            </a:br>
            <a:r>
              <a:rPr lang="zh-TW" altLang="en-US" dirty="0"/>
              <a:t>　　　之一者，應立即向直轄市、縣（市）主管機關通報，至遲</a:t>
            </a:r>
            <a:r>
              <a:rPr lang="zh-TW" altLang="en-US" b="1" dirty="0">
                <a:solidFill>
                  <a:srgbClr val="FF0000"/>
                </a:solidFill>
              </a:rPr>
              <a:t>不得超過二十</a:t>
            </a:r>
            <a:br>
              <a:rPr lang="zh-TW" altLang="en-US" b="1" dirty="0">
                <a:solidFill>
                  <a:srgbClr val="FF0000"/>
                </a:solidFill>
              </a:rPr>
            </a:br>
            <a:r>
              <a:rPr lang="zh-TW" altLang="en-US" b="1" dirty="0">
                <a:solidFill>
                  <a:srgbClr val="FF0000"/>
                </a:solidFill>
              </a:rPr>
              <a:t>　　　</a:t>
            </a:r>
            <a:r>
              <a:rPr lang="zh-TW" altLang="en-US" b="1" dirty="0" smtClean="0">
                <a:solidFill>
                  <a:srgbClr val="FF0000"/>
                </a:solidFill>
              </a:rPr>
              <a:t>四小時</a:t>
            </a:r>
            <a:r>
              <a:rPr lang="zh-TW" altLang="en-US" dirty="0" smtClean="0"/>
              <a:t>：</a:t>
            </a:r>
            <a:endParaRPr lang="zh-TW" altLang="en-US" dirty="0"/>
          </a:p>
          <a:p>
            <a:pPr algn="l">
              <a:lnSpc>
                <a:spcPts val="2880"/>
              </a:lnSpc>
            </a:pPr>
            <a:r>
              <a:rPr lang="zh-TW" altLang="en-US" dirty="0"/>
              <a:t>　　</a:t>
            </a:r>
            <a:r>
              <a:rPr lang="zh-TW" altLang="en-US" b="1" dirty="0">
                <a:solidFill>
                  <a:srgbClr val="FF0000"/>
                </a:solidFill>
              </a:rPr>
              <a:t>１、施用毒品、非法施用管制藥品或其他有害身心健康之物質。</a:t>
            </a:r>
          </a:p>
          <a:p>
            <a:pPr algn="l">
              <a:lnSpc>
                <a:spcPts val="2880"/>
              </a:lnSpc>
            </a:pPr>
            <a:r>
              <a:rPr lang="zh-TW" altLang="en-US" dirty="0"/>
              <a:t>　　</a:t>
            </a:r>
            <a:r>
              <a:rPr lang="zh-TW" altLang="en-US" b="1" dirty="0">
                <a:solidFill>
                  <a:srgbClr val="FF0000"/>
                </a:solidFill>
              </a:rPr>
              <a:t>２、充當該法第四十七條第一項場所之侍應。</a:t>
            </a:r>
          </a:p>
          <a:p>
            <a:pPr algn="l">
              <a:lnSpc>
                <a:spcPts val="2880"/>
              </a:lnSpc>
            </a:pPr>
            <a:r>
              <a:rPr lang="zh-TW" altLang="en-US" b="1" dirty="0">
                <a:solidFill>
                  <a:srgbClr val="FF0000"/>
                </a:solidFill>
              </a:rPr>
              <a:t>　　３、遭受該法第四十九條各款之行為。</a:t>
            </a:r>
          </a:p>
          <a:p>
            <a:pPr algn="l">
              <a:lnSpc>
                <a:spcPts val="2880"/>
              </a:lnSpc>
            </a:pPr>
            <a:r>
              <a:rPr lang="zh-TW" altLang="en-US" b="1" dirty="0">
                <a:solidFill>
                  <a:srgbClr val="FF0000"/>
                </a:solidFill>
              </a:rPr>
              <a:t>　　４、有第五十一條之情形。</a:t>
            </a:r>
          </a:p>
          <a:p>
            <a:pPr algn="l">
              <a:lnSpc>
                <a:spcPts val="2880"/>
              </a:lnSpc>
            </a:pPr>
            <a:r>
              <a:rPr lang="zh-TW" altLang="en-US" b="1" dirty="0">
                <a:solidFill>
                  <a:srgbClr val="FF0000"/>
                </a:solidFill>
              </a:rPr>
              <a:t>　　５、有該法第五十六條第一項各款之情形。</a:t>
            </a:r>
          </a:p>
          <a:p>
            <a:pPr algn="l">
              <a:lnSpc>
                <a:spcPts val="2880"/>
              </a:lnSpc>
            </a:pPr>
            <a:r>
              <a:rPr lang="zh-TW" altLang="en-US" b="1" dirty="0">
                <a:solidFill>
                  <a:srgbClr val="FF0000"/>
                </a:solidFill>
              </a:rPr>
              <a:t>　　６、遭受其他傷害之情形。</a:t>
            </a:r>
          </a:p>
          <a:p>
            <a:pPr algn="l"/>
            <a:endParaRPr lang="zh-TW" altLang="en-US" b="1" dirty="0">
              <a:solidFill>
                <a:srgbClr val="FF0000"/>
              </a:solidFill>
            </a:endParaRPr>
          </a:p>
        </p:txBody>
      </p:sp>
      <p:sp>
        <p:nvSpPr>
          <p:cNvPr id="6" name="標題 1"/>
          <p:cNvSpPr txBox="1">
            <a:spLocks/>
          </p:cNvSpPr>
          <p:nvPr/>
        </p:nvSpPr>
        <p:spPr>
          <a:xfrm>
            <a:off x="369454" y="0"/>
            <a:ext cx="10963564" cy="10807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TW" altLang="en-US" sz="3600" dirty="0"/>
              <a:t>各級學校及幼兒園通報兒童少年保護與家庭暴力及性侵害事件注意事項及處理流程</a:t>
            </a:r>
            <a:endParaRPr lang="zh-TW" altLang="en-US" sz="3600" b="1" dirty="0">
              <a:solidFill>
                <a:srgbClr val="FF0000"/>
              </a:solidFill>
            </a:endParaRPr>
          </a:p>
        </p:txBody>
      </p:sp>
      <p:pic>
        <p:nvPicPr>
          <p:cNvPr id="2" name="圖片 1">
            <a:hlinkClick r:id="rId3"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32685" y="3310955"/>
            <a:ext cx="400416" cy="371189"/>
          </a:xfrm>
          <a:prstGeom prst="rect">
            <a:avLst/>
          </a:prstGeom>
        </p:spPr>
      </p:pic>
      <p:pic>
        <p:nvPicPr>
          <p:cNvPr id="7" name="圖片 6">
            <a:hlinkClick r:id="rId5"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95584" y="3682144"/>
            <a:ext cx="400416" cy="371189"/>
          </a:xfrm>
          <a:prstGeom prst="rect">
            <a:avLst/>
          </a:prstGeom>
        </p:spPr>
      </p:pic>
      <p:pic>
        <p:nvPicPr>
          <p:cNvPr id="9" name="圖片 8">
            <a:hlinkClick r:id="rId6"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92865" y="4053333"/>
            <a:ext cx="400416" cy="371189"/>
          </a:xfrm>
          <a:prstGeom prst="rect">
            <a:avLst/>
          </a:prstGeom>
        </p:spPr>
      </p:pic>
      <p:pic>
        <p:nvPicPr>
          <p:cNvPr id="10" name="圖片 9">
            <a:hlinkClick r:id="rId7"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94347" y="4424522"/>
            <a:ext cx="400416" cy="371189"/>
          </a:xfrm>
          <a:prstGeom prst="rect">
            <a:avLst/>
          </a:prstGeom>
        </p:spPr>
      </p:pic>
    </p:spTree>
    <p:extLst>
      <p:ext uri="{BB962C8B-B14F-4D97-AF65-F5344CB8AC3E}">
        <p14:creationId xmlns:p14="http://schemas.microsoft.com/office/powerpoint/2010/main" val="41162094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標題 1"/>
          <p:cNvSpPr txBox="1">
            <a:spLocks/>
          </p:cNvSpPr>
          <p:nvPr/>
        </p:nvSpPr>
        <p:spPr>
          <a:xfrm>
            <a:off x="286327" y="1080799"/>
            <a:ext cx="11619346" cy="423934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5000"/>
              </a:lnSpc>
            </a:pPr>
            <a:r>
              <a:rPr lang="zh-TW" altLang="en-US" sz="2800" b="1" dirty="0" smtClean="0">
                <a:solidFill>
                  <a:srgbClr val="FF0000"/>
                </a:solidFill>
              </a:rPr>
              <a:t>二、</a:t>
            </a:r>
            <a:r>
              <a:rPr lang="zh-TW" altLang="en-US" sz="2800" b="1" dirty="0">
                <a:solidFill>
                  <a:srgbClr val="FF0000"/>
                </a:solidFill>
              </a:rPr>
              <a:t>學校、幼兒園及其相關人員知悉有下列法律規定事件時，應依法立即</a:t>
            </a:r>
            <a:r>
              <a:rPr lang="zh-TW" altLang="en-US" sz="2800" b="1" dirty="0" smtClean="0">
                <a:solidFill>
                  <a:srgbClr val="FF0000"/>
                </a:solidFill>
              </a:rPr>
              <a:t>通報相關單位</a:t>
            </a:r>
            <a:r>
              <a:rPr lang="zh-TW" altLang="en-US" sz="2800" b="1" dirty="0">
                <a:solidFill>
                  <a:srgbClr val="FF0000"/>
                </a:solidFill>
              </a:rPr>
              <a:t>：</a:t>
            </a:r>
          </a:p>
          <a:p>
            <a:pPr algn="l">
              <a:lnSpc>
                <a:spcPts val="5000"/>
              </a:lnSpc>
            </a:pPr>
            <a:r>
              <a:rPr lang="zh-TW" altLang="en-US" sz="2800" dirty="0"/>
              <a:t>　</a:t>
            </a:r>
            <a:r>
              <a:rPr lang="en-US" altLang="zh-TW" sz="2800" dirty="0" smtClean="0"/>
              <a:t>(</a:t>
            </a:r>
            <a:r>
              <a:rPr lang="zh-TW" altLang="en-US" sz="2800" dirty="0"/>
              <a:t>三</a:t>
            </a:r>
            <a:r>
              <a:rPr lang="en-US" altLang="zh-TW" sz="2800" dirty="0" smtClean="0"/>
              <a:t>)</a:t>
            </a:r>
            <a:r>
              <a:rPr lang="zh-TW" altLang="en-US" sz="2800" dirty="0"/>
              <a:t>依家庭暴力防治法第五十條第一項規定，教育人員等及其他執行家庭</a:t>
            </a:r>
            <a:r>
              <a:rPr lang="zh-TW" altLang="en-US" sz="2800" dirty="0" smtClean="0"/>
              <a:t>暴力</a:t>
            </a:r>
            <a:r>
              <a:rPr lang="zh-TW" altLang="en-US" sz="2800" dirty="0"/>
              <a:t>防治之相關人員，於執行職務時知有</a:t>
            </a:r>
            <a:r>
              <a:rPr lang="zh-TW" altLang="en-US" sz="2800" b="1" dirty="0">
                <a:solidFill>
                  <a:srgbClr val="FF0000"/>
                </a:solidFill>
              </a:rPr>
              <a:t>疑似家庭暴力情事者，應立即</a:t>
            </a:r>
            <a:r>
              <a:rPr lang="zh-TW" altLang="en-US" sz="2800" b="1" dirty="0" smtClean="0">
                <a:solidFill>
                  <a:srgbClr val="FF0000"/>
                </a:solidFill>
              </a:rPr>
              <a:t>通報</a:t>
            </a:r>
            <a:r>
              <a:rPr lang="zh-TW" altLang="en-US" sz="2800" b="1" dirty="0">
                <a:solidFill>
                  <a:srgbClr val="FF0000"/>
                </a:solidFill>
              </a:rPr>
              <a:t>當地主管機關，至遲不得逾</a:t>
            </a:r>
            <a:r>
              <a:rPr lang="zh-TW" altLang="en-US" sz="2800" b="1" dirty="0" smtClean="0">
                <a:solidFill>
                  <a:srgbClr val="FF0000"/>
                </a:solidFill>
              </a:rPr>
              <a:t>二十四小時。</a:t>
            </a:r>
            <a:endParaRPr lang="zh-TW" altLang="en-US" sz="2800" b="1" dirty="0">
              <a:solidFill>
                <a:srgbClr val="FF0000"/>
              </a:solidFill>
            </a:endParaRPr>
          </a:p>
          <a:p>
            <a:pPr algn="l">
              <a:lnSpc>
                <a:spcPts val="5000"/>
              </a:lnSpc>
            </a:pPr>
            <a:endParaRPr lang="zh-TW" altLang="en-US" b="1" dirty="0">
              <a:solidFill>
                <a:srgbClr val="FF0000"/>
              </a:solidFill>
            </a:endParaRPr>
          </a:p>
        </p:txBody>
      </p:sp>
      <p:sp>
        <p:nvSpPr>
          <p:cNvPr id="6" name="標題 1"/>
          <p:cNvSpPr txBox="1">
            <a:spLocks/>
          </p:cNvSpPr>
          <p:nvPr/>
        </p:nvSpPr>
        <p:spPr>
          <a:xfrm>
            <a:off x="369454" y="0"/>
            <a:ext cx="10963564" cy="10807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TW" altLang="en-US" sz="3600" dirty="0"/>
              <a:t>各級學校及幼兒園通報兒童少年保護與家庭暴力及性侵害事件注意事項及處理流程</a:t>
            </a:r>
            <a:endParaRPr lang="zh-TW" altLang="en-US" sz="3600" b="1" dirty="0">
              <a:solidFill>
                <a:srgbClr val="FF0000"/>
              </a:solidFill>
            </a:endParaRPr>
          </a:p>
        </p:txBody>
      </p:sp>
    </p:spTree>
    <p:extLst>
      <p:ext uri="{BB962C8B-B14F-4D97-AF65-F5344CB8AC3E}">
        <p14:creationId xmlns:p14="http://schemas.microsoft.com/office/powerpoint/2010/main" val="16448002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78492"/>
            <a:ext cx="12476820" cy="6858000"/>
          </a:xfrm>
          <a:prstGeom prst="rect">
            <a:avLst/>
          </a:prstGeom>
        </p:spPr>
      </p:pic>
      <p:sp>
        <p:nvSpPr>
          <p:cNvPr id="2" name="標題 1"/>
          <p:cNvSpPr>
            <a:spLocks noGrp="1"/>
          </p:cNvSpPr>
          <p:nvPr>
            <p:ph type="ctrTitle"/>
          </p:nvPr>
        </p:nvSpPr>
        <p:spPr>
          <a:xfrm>
            <a:off x="1330036" y="452582"/>
            <a:ext cx="9144000" cy="1080799"/>
          </a:xfrm>
        </p:spPr>
        <p:txBody>
          <a:bodyPr/>
          <a:lstStyle/>
          <a:p>
            <a:r>
              <a:rPr lang="zh-TW" altLang="en-US" b="1" dirty="0" smtClean="0">
                <a:solidFill>
                  <a:srgbClr val="FF0000"/>
                </a:solidFill>
              </a:rPr>
              <a:t>時代在</a:t>
            </a:r>
            <a:r>
              <a:rPr lang="zh-TW" altLang="en-US" b="1" dirty="0">
                <a:solidFill>
                  <a:srgbClr val="FF0000"/>
                </a:solidFill>
              </a:rPr>
              <a:t>變</a:t>
            </a:r>
          </a:p>
        </p:txBody>
      </p:sp>
      <p:sp>
        <p:nvSpPr>
          <p:cNvPr id="7" name="標題 1"/>
          <p:cNvSpPr txBox="1">
            <a:spLocks/>
          </p:cNvSpPr>
          <p:nvPr/>
        </p:nvSpPr>
        <p:spPr>
          <a:xfrm>
            <a:off x="1330036" y="1653309"/>
            <a:ext cx="9144000" cy="10807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zh-TW" altLang="en-US" b="1" dirty="0">
              <a:solidFill>
                <a:srgbClr val="FF0000"/>
              </a:solidFill>
            </a:endParaRPr>
          </a:p>
        </p:txBody>
      </p:sp>
      <p:sp>
        <p:nvSpPr>
          <p:cNvPr id="8" name="標題 1"/>
          <p:cNvSpPr txBox="1">
            <a:spLocks/>
          </p:cNvSpPr>
          <p:nvPr/>
        </p:nvSpPr>
        <p:spPr>
          <a:xfrm>
            <a:off x="1330036" y="2835563"/>
            <a:ext cx="9144000" cy="10807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zh-TW" altLang="en-US" b="1" dirty="0">
              <a:solidFill>
                <a:srgbClr val="FF0000"/>
              </a:solidFill>
            </a:endParaRPr>
          </a:p>
        </p:txBody>
      </p:sp>
      <p:sp>
        <p:nvSpPr>
          <p:cNvPr id="10" name="標題 1"/>
          <p:cNvSpPr txBox="1">
            <a:spLocks/>
          </p:cNvSpPr>
          <p:nvPr/>
        </p:nvSpPr>
        <p:spPr>
          <a:xfrm>
            <a:off x="1436253" y="3375961"/>
            <a:ext cx="9772073" cy="198112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6000"/>
              </a:lnSpc>
            </a:pPr>
            <a:r>
              <a:rPr lang="en-US" altLang="zh-TW" sz="3200" b="1" dirty="0" smtClean="0">
                <a:solidFill>
                  <a:srgbClr val="FF0000"/>
                </a:solidFill>
              </a:rPr>
              <a:t>1.</a:t>
            </a:r>
            <a:r>
              <a:rPr lang="zh-TW" altLang="en-US" sz="3200" b="1" dirty="0" smtClean="0">
                <a:solidFill>
                  <a:srgbClr val="FF0000"/>
                </a:solidFill>
              </a:rPr>
              <a:t>嚴禁體罰</a:t>
            </a:r>
            <a:endParaRPr lang="en-US" altLang="zh-TW" sz="3200" b="1" dirty="0">
              <a:solidFill>
                <a:srgbClr val="FF0000"/>
              </a:solidFill>
            </a:endParaRPr>
          </a:p>
          <a:p>
            <a:pPr>
              <a:lnSpc>
                <a:spcPts val="6000"/>
              </a:lnSpc>
            </a:pPr>
            <a:endParaRPr lang="en-US" altLang="zh-TW" sz="3200" b="1" dirty="0" smtClean="0">
              <a:solidFill>
                <a:srgbClr val="FF0000"/>
              </a:solidFill>
            </a:endParaRPr>
          </a:p>
          <a:p>
            <a:pPr>
              <a:lnSpc>
                <a:spcPts val="6000"/>
              </a:lnSpc>
            </a:pPr>
            <a:endParaRPr lang="en-US" altLang="zh-TW" b="1" dirty="0" smtClean="0">
              <a:solidFill>
                <a:srgbClr val="FF0000"/>
              </a:solidFill>
            </a:endParaRPr>
          </a:p>
          <a:p>
            <a:endParaRPr lang="en-US" altLang="zh-TW" b="1" dirty="0" smtClean="0">
              <a:solidFill>
                <a:srgbClr val="FF0000"/>
              </a:solidFill>
            </a:endParaRPr>
          </a:p>
          <a:p>
            <a:endParaRPr lang="zh-TW" altLang="en-US" b="1" dirty="0">
              <a:solidFill>
                <a:srgbClr val="FF0000"/>
              </a:solidFill>
            </a:endParaRPr>
          </a:p>
        </p:txBody>
      </p:sp>
      <p:sp>
        <p:nvSpPr>
          <p:cNvPr id="9" name="標題 1"/>
          <p:cNvSpPr txBox="1">
            <a:spLocks/>
          </p:cNvSpPr>
          <p:nvPr/>
        </p:nvSpPr>
        <p:spPr>
          <a:xfrm>
            <a:off x="1352373" y="3250508"/>
            <a:ext cx="9772073" cy="2110154"/>
          </a:xfrm>
          <a:prstGeom prst="rect">
            <a:avLst/>
          </a:prstGeom>
        </p:spPr>
        <p:txBody>
          <a:bodyPr vert="horz" lIns="91440" tIns="45720" rIns="91440" bIns="45720" rtlCol="0" anchor="b">
            <a:normAutofit fontScale="5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altLang="zh-TW" b="1" dirty="0" smtClean="0">
              <a:solidFill>
                <a:srgbClr val="FF0000"/>
              </a:solidFill>
            </a:endParaRPr>
          </a:p>
          <a:p>
            <a:pPr algn="l"/>
            <a:r>
              <a:rPr lang="en-US" altLang="zh-TW" sz="5800" b="1" dirty="0" smtClean="0">
                <a:solidFill>
                  <a:srgbClr val="FF0000"/>
                </a:solidFill>
              </a:rPr>
              <a:t>2</a:t>
            </a:r>
            <a:r>
              <a:rPr lang="en-US" altLang="zh-TW" sz="4000" b="1" dirty="0" smtClean="0">
                <a:solidFill>
                  <a:srgbClr val="FF0000"/>
                </a:solidFill>
              </a:rPr>
              <a:t>.</a:t>
            </a:r>
            <a:r>
              <a:rPr lang="zh-TW" altLang="en-US" sz="5800" b="1" dirty="0" smtClean="0">
                <a:solidFill>
                  <a:srgbClr val="FF0000"/>
                </a:solidFill>
              </a:rPr>
              <a:t>嚴禁違反性平事件</a:t>
            </a:r>
            <a:endParaRPr lang="en-US" altLang="zh-TW" sz="5800" b="1" dirty="0" smtClean="0">
              <a:solidFill>
                <a:srgbClr val="FF0000"/>
              </a:solidFill>
            </a:endParaRPr>
          </a:p>
          <a:p>
            <a:pPr algn="l"/>
            <a:endParaRPr lang="en-US" altLang="zh-TW" sz="6700" b="1" dirty="0" smtClean="0">
              <a:solidFill>
                <a:srgbClr val="FF0000"/>
              </a:solidFill>
            </a:endParaRPr>
          </a:p>
          <a:p>
            <a:pPr algn="l"/>
            <a:endParaRPr lang="en-US" altLang="zh-TW" sz="4000" b="1" dirty="0">
              <a:solidFill>
                <a:srgbClr val="FF0000"/>
              </a:solidFill>
            </a:endParaRPr>
          </a:p>
          <a:p>
            <a:pPr algn="l"/>
            <a:endParaRPr lang="en-US" altLang="zh-TW" sz="4000" b="1" dirty="0" smtClean="0">
              <a:solidFill>
                <a:srgbClr val="FF0000"/>
              </a:solidFill>
            </a:endParaRPr>
          </a:p>
          <a:p>
            <a:pPr algn="l"/>
            <a:r>
              <a:rPr lang="en-US" altLang="zh-TW" sz="5800" b="1" dirty="0" smtClean="0">
                <a:solidFill>
                  <a:srgbClr val="FF0000"/>
                </a:solidFill>
              </a:rPr>
              <a:t>3</a:t>
            </a:r>
            <a:r>
              <a:rPr lang="en-US" altLang="zh-TW" sz="4000" b="1" dirty="0" smtClean="0">
                <a:solidFill>
                  <a:srgbClr val="FF0000"/>
                </a:solidFill>
              </a:rPr>
              <a:t>.</a:t>
            </a:r>
            <a:r>
              <a:rPr lang="zh-TW" altLang="en-US" sz="5800" b="1" dirty="0" smtClean="0">
                <a:solidFill>
                  <a:srgbClr val="FF0000"/>
                </a:solidFill>
              </a:rPr>
              <a:t>教師法第</a:t>
            </a:r>
            <a:r>
              <a:rPr lang="en-US" altLang="zh-TW" sz="5800" b="1" dirty="0" smtClean="0">
                <a:solidFill>
                  <a:srgbClr val="FF0000"/>
                </a:solidFill>
              </a:rPr>
              <a:t>14</a:t>
            </a:r>
            <a:r>
              <a:rPr lang="zh-TW" altLang="en-US" sz="5800" b="1" dirty="0" smtClean="0">
                <a:solidFill>
                  <a:srgbClr val="FF0000"/>
                </a:solidFill>
              </a:rPr>
              <a:t>條</a:t>
            </a:r>
            <a:endParaRPr lang="en-US" altLang="zh-TW" sz="5800" b="1" dirty="0" smtClean="0">
              <a:solidFill>
                <a:srgbClr val="FF0000"/>
              </a:solidFill>
            </a:endParaRPr>
          </a:p>
          <a:p>
            <a:endParaRPr lang="en-US" altLang="zh-TW" sz="4000" b="1" dirty="0" smtClean="0">
              <a:solidFill>
                <a:srgbClr val="FF0000"/>
              </a:solidFill>
            </a:endParaRPr>
          </a:p>
          <a:p>
            <a:endParaRPr lang="en-US" altLang="zh-TW" b="1" dirty="0" smtClean="0">
              <a:solidFill>
                <a:srgbClr val="FF0000"/>
              </a:solidFill>
            </a:endParaRPr>
          </a:p>
          <a:p>
            <a:endParaRPr lang="zh-TW" altLang="en-US" b="1" dirty="0">
              <a:solidFill>
                <a:srgbClr val="FF0000"/>
              </a:solidFill>
            </a:endParaRPr>
          </a:p>
        </p:txBody>
      </p:sp>
      <p:pic>
        <p:nvPicPr>
          <p:cNvPr id="11" name="圖片 10">
            <a:hlinkClick r:id="rId3"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68616" y="1658834"/>
            <a:ext cx="400416" cy="371189"/>
          </a:xfrm>
          <a:prstGeom prst="rect">
            <a:avLst/>
          </a:prstGeom>
        </p:spPr>
      </p:pic>
      <p:pic>
        <p:nvPicPr>
          <p:cNvPr id="12" name="圖片 11">
            <a:hlinkClick r:id="rId5"/>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69800" y="1649737"/>
            <a:ext cx="400416" cy="371189"/>
          </a:xfrm>
          <a:prstGeom prst="rect">
            <a:avLst/>
          </a:prstGeom>
        </p:spPr>
      </p:pic>
      <p:pic>
        <p:nvPicPr>
          <p:cNvPr id="13" name="圖片 12">
            <a:hlinkClick r:id="rId6"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4693" y="2759180"/>
            <a:ext cx="400416" cy="371189"/>
          </a:xfrm>
          <a:prstGeom prst="rect">
            <a:avLst/>
          </a:prstGeom>
        </p:spPr>
      </p:pic>
      <p:pic>
        <p:nvPicPr>
          <p:cNvPr id="14" name="圖片 13">
            <a:hlinkClick r:id="rId7"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69592" y="3960118"/>
            <a:ext cx="400416" cy="371189"/>
          </a:xfrm>
          <a:prstGeom prst="rect">
            <a:avLst/>
          </a:prstGeom>
        </p:spPr>
      </p:pic>
      <p:sp>
        <p:nvSpPr>
          <p:cNvPr id="15" name="標題 1"/>
          <p:cNvSpPr txBox="1">
            <a:spLocks/>
          </p:cNvSpPr>
          <p:nvPr/>
        </p:nvSpPr>
        <p:spPr>
          <a:xfrm>
            <a:off x="6788777" y="3375961"/>
            <a:ext cx="5319343" cy="198112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6000"/>
              </a:lnSpc>
            </a:pPr>
            <a:r>
              <a:rPr lang="en-US" altLang="zh-TW" sz="3200" b="1" dirty="0" smtClean="0">
                <a:solidFill>
                  <a:srgbClr val="FF0000"/>
                </a:solidFill>
              </a:rPr>
              <a:t>4.</a:t>
            </a:r>
            <a:r>
              <a:rPr lang="zh-TW" altLang="en-US" sz="3200" b="1" dirty="0" smtClean="0">
                <a:solidFill>
                  <a:srgbClr val="FF0000"/>
                </a:solidFill>
              </a:rPr>
              <a:t>教師法第</a:t>
            </a:r>
            <a:r>
              <a:rPr lang="en-US" altLang="zh-TW" sz="3200" b="1" dirty="0" smtClean="0">
                <a:solidFill>
                  <a:srgbClr val="FF0000"/>
                </a:solidFill>
              </a:rPr>
              <a:t>31</a:t>
            </a:r>
            <a:r>
              <a:rPr lang="zh-TW" altLang="en-US" sz="3200" b="1" dirty="0" smtClean="0">
                <a:solidFill>
                  <a:srgbClr val="FF0000"/>
                </a:solidFill>
              </a:rPr>
              <a:t>、</a:t>
            </a:r>
            <a:r>
              <a:rPr lang="en-US" altLang="zh-TW" sz="3200" b="1" dirty="0" smtClean="0">
                <a:solidFill>
                  <a:srgbClr val="FF0000"/>
                </a:solidFill>
              </a:rPr>
              <a:t>32</a:t>
            </a:r>
            <a:r>
              <a:rPr lang="zh-TW" altLang="en-US" sz="3200" b="1" dirty="0" smtClean="0">
                <a:solidFill>
                  <a:srgbClr val="FF0000"/>
                </a:solidFill>
              </a:rPr>
              <a:t>及</a:t>
            </a:r>
            <a:r>
              <a:rPr lang="en-US" altLang="zh-TW" sz="3200" b="1" dirty="0" smtClean="0">
                <a:solidFill>
                  <a:srgbClr val="FF0000"/>
                </a:solidFill>
              </a:rPr>
              <a:t>33</a:t>
            </a:r>
            <a:r>
              <a:rPr lang="zh-TW" altLang="en-US" sz="3200" b="1" dirty="0" smtClean="0">
                <a:solidFill>
                  <a:srgbClr val="FF0000"/>
                </a:solidFill>
              </a:rPr>
              <a:t>條</a:t>
            </a:r>
            <a:endParaRPr lang="en-US" altLang="zh-TW" sz="3200" b="1" dirty="0">
              <a:solidFill>
                <a:srgbClr val="FF0000"/>
              </a:solidFill>
            </a:endParaRPr>
          </a:p>
          <a:p>
            <a:pPr>
              <a:lnSpc>
                <a:spcPts val="6000"/>
              </a:lnSpc>
            </a:pPr>
            <a:endParaRPr lang="en-US" altLang="zh-TW" sz="3200" b="1" dirty="0" smtClean="0">
              <a:solidFill>
                <a:srgbClr val="FF0000"/>
              </a:solidFill>
            </a:endParaRPr>
          </a:p>
          <a:p>
            <a:pPr>
              <a:lnSpc>
                <a:spcPts val="6000"/>
              </a:lnSpc>
            </a:pPr>
            <a:endParaRPr lang="en-US" altLang="zh-TW" b="1" dirty="0" smtClean="0">
              <a:solidFill>
                <a:srgbClr val="FF0000"/>
              </a:solidFill>
            </a:endParaRPr>
          </a:p>
          <a:p>
            <a:endParaRPr lang="en-US" altLang="zh-TW" b="1" dirty="0" smtClean="0">
              <a:solidFill>
                <a:srgbClr val="FF0000"/>
              </a:solidFill>
            </a:endParaRPr>
          </a:p>
          <a:p>
            <a:endParaRPr lang="zh-TW" altLang="en-US" b="1" dirty="0">
              <a:solidFill>
                <a:srgbClr val="FF0000"/>
              </a:solidFill>
            </a:endParaRPr>
          </a:p>
        </p:txBody>
      </p:sp>
      <p:pic>
        <p:nvPicPr>
          <p:cNvPr id="16" name="圖片 15">
            <a:hlinkClick r:id="rId8"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74605" y="1630264"/>
            <a:ext cx="400416" cy="371189"/>
          </a:xfrm>
          <a:prstGeom prst="rect">
            <a:avLst/>
          </a:prstGeom>
        </p:spPr>
      </p:pic>
      <p:sp>
        <p:nvSpPr>
          <p:cNvPr id="17" name="標題 1"/>
          <p:cNvSpPr txBox="1">
            <a:spLocks/>
          </p:cNvSpPr>
          <p:nvPr/>
        </p:nvSpPr>
        <p:spPr>
          <a:xfrm>
            <a:off x="6788777" y="4432762"/>
            <a:ext cx="9772073" cy="198112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6000"/>
              </a:lnSpc>
            </a:pPr>
            <a:r>
              <a:rPr lang="en-US" altLang="zh-TW" sz="3200" b="1" dirty="0">
                <a:solidFill>
                  <a:srgbClr val="FF0000"/>
                </a:solidFill>
              </a:rPr>
              <a:t>5</a:t>
            </a:r>
            <a:r>
              <a:rPr lang="en-US" altLang="zh-TW" sz="3200" b="1" dirty="0" smtClean="0">
                <a:solidFill>
                  <a:srgbClr val="FF0000"/>
                </a:solidFill>
              </a:rPr>
              <a:t>.</a:t>
            </a:r>
            <a:r>
              <a:rPr lang="zh-TW" altLang="en-US" sz="3200" b="1" dirty="0" smtClean="0">
                <a:solidFill>
                  <a:srgbClr val="FF0000"/>
                </a:solidFill>
              </a:rPr>
              <a:t>教師每年應增能知研習</a:t>
            </a:r>
            <a:endParaRPr lang="en-US" altLang="zh-TW" sz="3200" b="1" dirty="0">
              <a:solidFill>
                <a:srgbClr val="FF0000"/>
              </a:solidFill>
            </a:endParaRPr>
          </a:p>
          <a:p>
            <a:pPr>
              <a:lnSpc>
                <a:spcPts val="6000"/>
              </a:lnSpc>
            </a:pPr>
            <a:endParaRPr lang="en-US" altLang="zh-TW" sz="3200" b="1" dirty="0" smtClean="0">
              <a:solidFill>
                <a:srgbClr val="FF0000"/>
              </a:solidFill>
            </a:endParaRPr>
          </a:p>
          <a:p>
            <a:pPr>
              <a:lnSpc>
                <a:spcPts val="6000"/>
              </a:lnSpc>
            </a:pPr>
            <a:endParaRPr lang="en-US" altLang="zh-TW" b="1" dirty="0" smtClean="0">
              <a:solidFill>
                <a:srgbClr val="FF0000"/>
              </a:solidFill>
            </a:endParaRPr>
          </a:p>
          <a:p>
            <a:endParaRPr lang="en-US" altLang="zh-TW" b="1" dirty="0" smtClean="0">
              <a:solidFill>
                <a:srgbClr val="FF0000"/>
              </a:solidFill>
            </a:endParaRPr>
          </a:p>
          <a:p>
            <a:endParaRPr lang="zh-TW" altLang="en-US" b="1" dirty="0">
              <a:solidFill>
                <a:srgbClr val="FF0000"/>
              </a:solidFill>
            </a:endParaRPr>
          </a:p>
        </p:txBody>
      </p:sp>
      <p:pic>
        <p:nvPicPr>
          <p:cNvPr id="18" name="圖片 17">
            <a:hlinkClick r:id="rId9"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74605" y="2734190"/>
            <a:ext cx="400416" cy="371189"/>
          </a:xfrm>
          <a:prstGeom prst="rect">
            <a:avLst/>
          </a:prstGeom>
        </p:spPr>
      </p:pic>
      <p:sp>
        <p:nvSpPr>
          <p:cNvPr id="19" name="標題 1"/>
          <p:cNvSpPr txBox="1">
            <a:spLocks/>
          </p:cNvSpPr>
          <p:nvPr/>
        </p:nvSpPr>
        <p:spPr>
          <a:xfrm>
            <a:off x="6788776" y="6288561"/>
            <a:ext cx="9772073" cy="198112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6000"/>
              </a:lnSpc>
            </a:pPr>
            <a:r>
              <a:rPr lang="en-US" altLang="zh-TW" sz="3200" b="1" dirty="0">
                <a:solidFill>
                  <a:srgbClr val="FF0000"/>
                </a:solidFill>
              </a:rPr>
              <a:t>6</a:t>
            </a:r>
            <a:r>
              <a:rPr lang="en-US" altLang="zh-TW" sz="3200" b="1" dirty="0" smtClean="0">
                <a:solidFill>
                  <a:srgbClr val="FF0000"/>
                </a:solidFill>
              </a:rPr>
              <a:t>.</a:t>
            </a:r>
            <a:r>
              <a:rPr lang="zh-TW" altLang="en-US" sz="3200" b="1" dirty="0">
                <a:solidFill>
                  <a:srgbClr val="FF0000"/>
                </a:solidFill>
              </a:rPr>
              <a:t>學習</a:t>
            </a:r>
            <a:r>
              <a:rPr lang="zh-TW" altLang="en-US" sz="3200" b="1" dirty="0" smtClean="0">
                <a:solidFill>
                  <a:srgbClr val="FF0000"/>
                </a:solidFill>
              </a:rPr>
              <a:t>扶助</a:t>
            </a:r>
            <a:r>
              <a:rPr lang="zh-TW" altLang="en-US" sz="3200" b="1" dirty="0">
                <a:solidFill>
                  <a:srgbClr val="FF0000"/>
                </a:solidFill>
              </a:rPr>
              <a:t>科技</a:t>
            </a:r>
            <a:r>
              <a:rPr lang="zh-TW" altLang="en-US" sz="3200" b="1" dirty="0" smtClean="0">
                <a:solidFill>
                  <a:srgbClr val="FF0000"/>
                </a:solidFill>
              </a:rPr>
              <a:t>化評量系統</a:t>
            </a:r>
            <a:endParaRPr lang="en-US" altLang="zh-TW" sz="3200" b="1" dirty="0" smtClean="0">
              <a:solidFill>
                <a:srgbClr val="FF0000"/>
              </a:solidFill>
            </a:endParaRPr>
          </a:p>
          <a:p>
            <a:pPr algn="l">
              <a:lnSpc>
                <a:spcPts val="6000"/>
              </a:lnSpc>
            </a:pPr>
            <a:r>
              <a:rPr lang="zh-TW" altLang="en-US" sz="3200" b="1" dirty="0" smtClean="0">
                <a:solidFill>
                  <a:srgbClr val="FF0000"/>
                </a:solidFill>
              </a:rPr>
              <a:t>開通後請盡</a:t>
            </a:r>
            <a:r>
              <a:rPr lang="zh-TW" altLang="en-US" sz="3200" b="1" dirty="0" smtClean="0">
                <a:solidFill>
                  <a:srgbClr val="FF0000"/>
                </a:solidFill>
              </a:rPr>
              <a:t>速登入</a:t>
            </a:r>
            <a:endParaRPr lang="en-US" altLang="zh-TW" sz="3200" b="1" dirty="0">
              <a:solidFill>
                <a:srgbClr val="FF0000"/>
              </a:solidFill>
            </a:endParaRPr>
          </a:p>
          <a:p>
            <a:pPr>
              <a:lnSpc>
                <a:spcPts val="6000"/>
              </a:lnSpc>
            </a:pPr>
            <a:endParaRPr lang="en-US" altLang="zh-TW" sz="3200" b="1" dirty="0" smtClean="0">
              <a:solidFill>
                <a:srgbClr val="FF0000"/>
              </a:solidFill>
            </a:endParaRPr>
          </a:p>
          <a:p>
            <a:pPr>
              <a:lnSpc>
                <a:spcPts val="6000"/>
              </a:lnSpc>
            </a:pPr>
            <a:endParaRPr lang="en-US" altLang="zh-TW" b="1" dirty="0" smtClean="0">
              <a:solidFill>
                <a:srgbClr val="FF0000"/>
              </a:solidFill>
            </a:endParaRPr>
          </a:p>
          <a:p>
            <a:endParaRPr lang="en-US" altLang="zh-TW" b="1" dirty="0" smtClean="0">
              <a:solidFill>
                <a:srgbClr val="FF0000"/>
              </a:solidFill>
            </a:endParaRPr>
          </a:p>
          <a:p>
            <a:endParaRPr lang="zh-TW" altLang="en-US" b="1" dirty="0">
              <a:solidFill>
                <a:srgbClr val="FF0000"/>
              </a:solidFill>
            </a:endParaRPr>
          </a:p>
        </p:txBody>
      </p:sp>
      <p:pic>
        <p:nvPicPr>
          <p:cNvPr id="20" name="圖片 19">
            <a:hlinkClick r:id="rId10"/>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73828" y="4512784"/>
            <a:ext cx="400416" cy="371189"/>
          </a:xfrm>
          <a:prstGeom prst="rect">
            <a:avLst/>
          </a:prstGeom>
        </p:spPr>
      </p:pic>
    </p:spTree>
    <p:extLst>
      <p:ext uri="{BB962C8B-B14F-4D97-AF65-F5344CB8AC3E}">
        <p14:creationId xmlns:p14="http://schemas.microsoft.com/office/powerpoint/2010/main" val="38195087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76820" cy="6858000"/>
          </a:xfrm>
          <a:prstGeom prst="rect">
            <a:avLst/>
          </a:prstGeom>
        </p:spPr>
      </p:pic>
      <p:sp>
        <p:nvSpPr>
          <p:cNvPr id="7" name="標題 1"/>
          <p:cNvSpPr txBox="1">
            <a:spLocks/>
          </p:cNvSpPr>
          <p:nvPr/>
        </p:nvSpPr>
        <p:spPr>
          <a:xfrm>
            <a:off x="908005" y="1503840"/>
            <a:ext cx="9827402" cy="1810860"/>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TW" altLang="en-US" b="1" dirty="0" smtClean="0">
                <a:solidFill>
                  <a:srgbClr val="FF0000"/>
                </a:solidFill>
              </a:rPr>
              <a:t>感謝聆聽</a:t>
            </a:r>
            <a:endParaRPr lang="en-US" altLang="zh-TW" b="1" dirty="0" smtClean="0">
              <a:solidFill>
                <a:srgbClr val="FF0000"/>
              </a:solidFill>
            </a:endParaRPr>
          </a:p>
          <a:p>
            <a:endParaRPr lang="en-US" altLang="zh-TW" b="1" dirty="0" smtClean="0">
              <a:solidFill>
                <a:srgbClr val="FF0000"/>
              </a:solidFill>
            </a:endParaRPr>
          </a:p>
          <a:p>
            <a:r>
              <a:rPr lang="en-US" altLang="zh-TW" b="1" dirty="0" err="1" smtClean="0">
                <a:solidFill>
                  <a:srgbClr val="FF0000"/>
                </a:solidFill>
              </a:rPr>
              <a:t>masalu</a:t>
            </a:r>
            <a:endParaRPr lang="zh-TW" altLang="en-US" b="1" dirty="0">
              <a:solidFill>
                <a:srgbClr val="FF0000"/>
              </a:solidFill>
            </a:endParaRPr>
          </a:p>
        </p:txBody>
      </p:sp>
      <p:sp>
        <p:nvSpPr>
          <p:cNvPr id="8" name="標題 1"/>
          <p:cNvSpPr txBox="1">
            <a:spLocks/>
          </p:cNvSpPr>
          <p:nvPr/>
        </p:nvSpPr>
        <p:spPr>
          <a:xfrm>
            <a:off x="1330036" y="2835563"/>
            <a:ext cx="9144000" cy="10807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zh-TW" altLang="en-US" b="1" dirty="0">
              <a:solidFill>
                <a:srgbClr val="FF0000"/>
              </a:solidFill>
            </a:endParaRPr>
          </a:p>
        </p:txBody>
      </p:sp>
    </p:spTree>
    <p:extLst>
      <p:ext uri="{BB962C8B-B14F-4D97-AF65-F5344CB8AC3E}">
        <p14:creationId xmlns:p14="http://schemas.microsoft.com/office/powerpoint/2010/main" val="217526964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1650</TotalTime>
  <Words>272</Words>
  <Application>Microsoft Office PowerPoint</Application>
  <PresentationFormat>寬螢幕</PresentationFormat>
  <Paragraphs>59</Paragraphs>
  <Slides>8</Slides>
  <Notes>0</Notes>
  <HiddenSlides>0</HiddenSlides>
  <MMClips>0</MMClips>
  <ScaleCrop>false</ScaleCrop>
  <HeadingPairs>
    <vt:vector size="6" baseType="variant">
      <vt:variant>
        <vt:lpstr>使用字型</vt:lpstr>
      </vt:variant>
      <vt:variant>
        <vt:i4>4</vt:i4>
      </vt:variant>
      <vt:variant>
        <vt:lpstr>佈景主題</vt:lpstr>
      </vt:variant>
      <vt:variant>
        <vt:i4>1</vt:i4>
      </vt:variant>
      <vt:variant>
        <vt:lpstr>投影片標題</vt:lpstr>
      </vt:variant>
      <vt:variant>
        <vt:i4>8</vt:i4>
      </vt:variant>
    </vt:vector>
  </HeadingPairs>
  <TitlesOfParts>
    <vt:vector size="13" baseType="lpstr">
      <vt:lpstr>新細明體</vt:lpstr>
      <vt:lpstr>Arial</vt:lpstr>
      <vt:lpstr>Calibri</vt:lpstr>
      <vt:lpstr>Calibri Light</vt:lpstr>
      <vt:lpstr>Office 佈景主題</vt:lpstr>
      <vt:lpstr>屏東縣高士國小教師增能週三進修</vt:lpstr>
      <vt:lpstr>屏東縣高士國小教師增能週三進修</vt:lpstr>
      <vt:lpstr>2.自殺防治人人有責</vt:lpstr>
      <vt:lpstr>1.通報時機</vt:lpstr>
      <vt:lpstr>PowerPoint 簡報</vt:lpstr>
      <vt:lpstr>PowerPoint 簡報</vt:lpstr>
      <vt:lpstr>時代在變</vt:lpstr>
      <vt:lpstr>PowerPoint 簡報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屏東縣高士國小牡林校區</dc:title>
  <dc:creator>Windows 使用者</dc:creator>
  <cp:lastModifiedBy>USER</cp:lastModifiedBy>
  <cp:revision>91</cp:revision>
  <dcterms:created xsi:type="dcterms:W3CDTF">2020-09-16T09:36:06Z</dcterms:created>
  <dcterms:modified xsi:type="dcterms:W3CDTF">2023-09-06T05:05:29Z</dcterms:modified>
</cp:coreProperties>
</file>