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2" r:id="rId3"/>
    <p:sldId id="257" r:id="rId4"/>
    <p:sldId id="258" r:id="rId5"/>
    <p:sldId id="263" r:id="rId6"/>
    <p:sldId id="264" r:id="rId7"/>
    <p:sldId id="259" r:id="rId8"/>
    <p:sldId id="261" r:id="rId9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724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smtClean="0"/>
              <a:t>按一下以編輯母片副標題樣式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9A9FBF-B658-4F59-8B3D-6B9EFCE9573C}" type="datetimeFigureOut">
              <a:rPr lang="zh-TW" altLang="en-US" smtClean="0"/>
              <a:t>2022/9/8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24F3C4-EEF8-4634-AA0B-91BBB4FAC2F5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0559035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9A9FBF-B658-4F59-8B3D-6B9EFCE9573C}" type="datetimeFigureOut">
              <a:rPr lang="zh-TW" altLang="en-US" smtClean="0"/>
              <a:t>2022/9/8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24F3C4-EEF8-4634-AA0B-91BBB4FAC2F5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5177217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9A9FBF-B658-4F59-8B3D-6B9EFCE9573C}" type="datetimeFigureOut">
              <a:rPr lang="zh-TW" altLang="en-US" smtClean="0"/>
              <a:t>2022/9/8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24F3C4-EEF8-4634-AA0B-91BBB4FAC2F5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278041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9A9FBF-B658-4F59-8B3D-6B9EFCE9573C}" type="datetimeFigureOut">
              <a:rPr lang="zh-TW" altLang="en-US" smtClean="0"/>
              <a:t>2022/9/8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24F3C4-EEF8-4634-AA0B-91BBB4FAC2F5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9618270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9A9FBF-B658-4F59-8B3D-6B9EFCE9573C}" type="datetimeFigureOut">
              <a:rPr lang="zh-TW" altLang="en-US" smtClean="0"/>
              <a:t>2022/9/8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24F3C4-EEF8-4634-AA0B-91BBB4FAC2F5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006575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9A9FBF-B658-4F59-8B3D-6B9EFCE9573C}" type="datetimeFigureOut">
              <a:rPr lang="zh-TW" altLang="en-US" smtClean="0"/>
              <a:t>2022/9/8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24F3C4-EEF8-4634-AA0B-91BBB4FAC2F5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0373525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9A9FBF-B658-4F59-8B3D-6B9EFCE9573C}" type="datetimeFigureOut">
              <a:rPr lang="zh-TW" altLang="en-US" smtClean="0"/>
              <a:t>2022/9/8</a:t>
            </a:fld>
            <a:endParaRPr lang="zh-TW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24F3C4-EEF8-4634-AA0B-91BBB4FAC2F5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7219525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9A9FBF-B658-4F59-8B3D-6B9EFCE9573C}" type="datetimeFigureOut">
              <a:rPr lang="zh-TW" altLang="en-US" smtClean="0"/>
              <a:t>2022/9/8</a:t>
            </a:fld>
            <a:endParaRPr lang="zh-TW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24F3C4-EEF8-4634-AA0B-91BBB4FAC2F5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2444082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9A9FBF-B658-4F59-8B3D-6B9EFCE9573C}" type="datetimeFigureOut">
              <a:rPr lang="zh-TW" altLang="en-US" smtClean="0"/>
              <a:t>2022/9/8</a:t>
            </a:fld>
            <a:endParaRPr lang="zh-TW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24F3C4-EEF8-4634-AA0B-91BBB4FAC2F5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7336311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9A9FBF-B658-4F59-8B3D-6B9EFCE9573C}" type="datetimeFigureOut">
              <a:rPr lang="zh-TW" altLang="en-US" smtClean="0"/>
              <a:t>2022/9/8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24F3C4-EEF8-4634-AA0B-91BBB4FAC2F5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6438308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 smtClean="0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9A9FBF-B658-4F59-8B3D-6B9EFCE9573C}" type="datetimeFigureOut">
              <a:rPr lang="zh-TW" altLang="en-US" smtClean="0"/>
              <a:t>2022/9/8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24F3C4-EEF8-4634-AA0B-91BBB4FAC2F5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398658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9A9FBF-B658-4F59-8B3D-6B9EFCE9573C}" type="datetimeFigureOut">
              <a:rPr lang="zh-TW" altLang="en-US" smtClean="0"/>
              <a:t>2022/9/8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24F3C4-EEF8-4634-AA0B-91BBB4FAC2F5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721843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gGrid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1309734" y="1131416"/>
            <a:ext cx="9572531" cy="2387600"/>
          </a:xfrm>
        </p:spPr>
        <p:txBody>
          <a:bodyPr>
            <a:normAutofit fontScale="90000"/>
          </a:bodyPr>
          <a:lstStyle/>
          <a:p>
            <a:r>
              <a:rPr lang="zh-TW" altLang="en-US" sz="8800" b="1" dirty="0" smtClean="0">
                <a:latin typeface="Gen Jyuu Gothic Bold" panose="020B0602020203020207" pitchFamily="34" charset="-120"/>
                <a:ea typeface="Gen Jyuu Gothic Bold" panose="020B0602020203020207" pitchFamily="34" charset="-120"/>
                <a:cs typeface="Gen Jyuu Gothic Bold" panose="020B0602020203020207" pitchFamily="34" charset="-120"/>
              </a:rPr>
              <a:t>高年段防災教育設計</a:t>
            </a:r>
            <a:endParaRPr lang="zh-TW" altLang="en-US" sz="8800" b="1" dirty="0">
              <a:latin typeface="Gen Jyuu Gothic Bold" panose="020B0602020203020207" pitchFamily="34" charset="-120"/>
              <a:ea typeface="Gen Jyuu Gothic Bold" panose="020B0602020203020207" pitchFamily="34" charset="-120"/>
              <a:cs typeface="Gen Jyuu Gothic Bold" panose="020B0602020203020207" pitchFamily="34" charset="-120"/>
            </a:endParaRPr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TW" altLang="en-US" dirty="0" smtClean="0">
                <a:latin typeface="Gen Jyuu Gothic Bold" panose="020B0602020203020207" pitchFamily="34" charset="-120"/>
                <a:ea typeface="Gen Jyuu Gothic Bold" panose="020B0602020203020207" pitchFamily="34" charset="-120"/>
                <a:cs typeface="Gen Jyuu Gothic Bold" panose="020B0602020203020207" pitchFamily="34" charset="-120"/>
              </a:rPr>
              <a:t>組員</a:t>
            </a:r>
            <a:r>
              <a:rPr lang="zh-TW" altLang="en-US" dirty="0" smtClean="0">
                <a:latin typeface="Gen Jyuu Gothic Bold" panose="020B0602020203020207" pitchFamily="34" charset="-120"/>
                <a:ea typeface="Gen Jyuu Gothic Bold" panose="020B0602020203020207" pitchFamily="34" charset="-120"/>
                <a:cs typeface="Gen Jyuu Gothic Bold" panose="020B0602020203020207" pitchFamily="34" charset="-120"/>
              </a:rPr>
              <a:t>：簡寶玲、葉倩妘、潘佩璇、郭元俊、郭芳儀</a:t>
            </a:r>
            <a:endParaRPr lang="zh-TW" altLang="en-US" dirty="0">
              <a:latin typeface="Gen Jyuu Gothic Bold" panose="020B0602020203020207" pitchFamily="34" charset="-120"/>
              <a:ea typeface="Gen Jyuu Gothic Bold" panose="020B0602020203020207" pitchFamily="34" charset="-120"/>
              <a:cs typeface="Gen Jyuu Gothic Bold" panose="020B0602020203020207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8073950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高年級防災教育課程</a:t>
            </a:r>
            <a:endParaRPr lang="zh-TW" altLang="en-US" dirty="0"/>
          </a:p>
        </p:txBody>
      </p:sp>
      <p:graphicFrame>
        <p:nvGraphicFramePr>
          <p:cNvPr id="4" name="內容版面配置區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59235734"/>
              </p:ext>
            </p:extLst>
          </p:nvPr>
        </p:nvGraphicFramePr>
        <p:xfrm>
          <a:off x="838200" y="1825625"/>
          <a:ext cx="10741182" cy="414966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3833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460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8567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29941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3200" dirty="0" smtClean="0"/>
                        <a:t>一、遺址踏查</a:t>
                      </a:r>
                      <a:endParaRPr lang="zh-TW" altLang="en-US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3200" dirty="0" smtClean="0"/>
                        <a:t>二、搭建簡易獵寮</a:t>
                      </a:r>
                      <a:endParaRPr lang="zh-TW" altLang="en-US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3200" dirty="0" smtClean="0"/>
                        <a:t>三、生活技能應用</a:t>
                      </a:r>
                      <a:endParaRPr lang="zh-TW" altLang="en-US" sz="3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19721">
                <a:tc>
                  <a:txBody>
                    <a:bodyPr/>
                    <a:lstStyle/>
                    <a:p>
                      <a:r>
                        <a:rPr lang="en-US" altLang="zh-TW" sz="3200" dirty="0" smtClean="0"/>
                        <a:t>1.</a:t>
                      </a:r>
                      <a:r>
                        <a:rPr lang="zh-TW" altLang="en-US" sz="3200" dirty="0" smtClean="0"/>
                        <a:t>認識遷移史</a:t>
                      </a:r>
                      <a:endParaRPr lang="en-US" altLang="zh-TW" sz="3200" dirty="0" smtClean="0"/>
                    </a:p>
                    <a:p>
                      <a:r>
                        <a:rPr lang="en-US" altLang="zh-TW" sz="3200" dirty="0" smtClean="0"/>
                        <a:t>2.</a:t>
                      </a:r>
                      <a:r>
                        <a:rPr lang="zh-TW" altLang="en-US" sz="3200" dirty="0" smtClean="0"/>
                        <a:t>為何遷移</a:t>
                      </a:r>
                      <a:endParaRPr lang="en-US" altLang="zh-TW" sz="3200" dirty="0" smtClean="0"/>
                    </a:p>
                    <a:p>
                      <a:r>
                        <a:rPr lang="en-US" altLang="zh-TW" sz="3200" dirty="0" smtClean="0"/>
                        <a:t>3.</a:t>
                      </a:r>
                      <a:r>
                        <a:rPr lang="zh-TW" altLang="en-US" sz="3200" dirty="0" smtClean="0"/>
                        <a:t>選地條件</a:t>
                      </a:r>
                      <a:endParaRPr lang="en-US" altLang="zh-TW" sz="32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sz="3200" dirty="0" smtClean="0"/>
                        <a:t>1.</a:t>
                      </a:r>
                      <a:r>
                        <a:rPr lang="zh-TW" altLang="en-US" sz="3200" dirty="0" smtClean="0"/>
                        <a:t>就地取材：</a:t>
                      </a:r>
                      <a:r>
                        <a:rPr lang="zh-TW" altLang="en-US" sz="2400" dirty="0" smtClean="0"/>
                        <a:t>竹子、山棕葉、印度編籐、芭蕉葉等等。</a:t>
                      </a:r>
                      <a:endParaRPr lang="en-US" altLang="zh-TW" sz="2400" dirty="0" smtClean="0"/>
                    </a:p>
                    <a:p>
                      <a:endParaRPr lang="en-US" altLang="zh-TW" sz="2400" dirty="0" smtClean="0"/>
                    </a:p>
                    <a:p>
                      <a:r>
                        <a:rPr lang="en-US" altLang="zh-TW" sz="3200" dirty="0" smtClean="0"/>
                        <a:t>2.</a:t>
                      </a:r>
                      <a:r>
                        <a:rPr lang="zh-TW" altLang="en-US" sz="3200" dirty="0" smtClean="0"/>
                        <a:t>搭建獵寮：</a:t>
                      </a:r>
                      <a:r>
                        <a:rPr lang="zh-TW" altLang="en-US" sz="2400" dirty="0" smtClean="0"/>
                        <a:t>基本避難屋骨架搭建、基本架屋繩結。</a:t>
                      </a:r>
                      <a:endParaRPr lang="en-US" altLang="zh-TW" sz="24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altLang="zh-TW" sz="3200" dirty="0" smtClean="0"/>
                        <a:t>1.</a:t>
                      </a:r>
                      <a:r>
                        <a:rPr lang="zh-TW" altLang="zh-TW" sz="3200" dirty="0" smtClean="0"/>
                        <a:t>狩獵文化</a:t>
                      </a:r>
                      <a:r>
                        <a:rPr lang="zh-TW" altLang="en-US" sz="3200" dirty="0" smtClean="0"/>
                        <a:t>：</a:t>
                      </a:r>
                      <a:r>
                        <a:rPr lang="zh-TW" altLang="zh-TW" sz="2400" dirty="0" smtClean="0"/>
                        <a:t>放置陷阱技巧。</a:t>
                      </a:r>
                      <a:endParaRPr lang="en-US" altLang="zh-TW" sz="3200" dirty="0" smtClean="0"/>
                    </a:p>
                    <a:p>
                      <a:pPr marL="0" indent="0">
                        <a:buNone/>
                      </a:pPr>
                      <a:r>
                        <a:rPr lang="en-US" altLang="zh-TW" sz="3200" dirty="0" smtClean="0"/>
                        <a:t>2.</a:t>
                      </a:r>
                      <a:r>
                        <a:rPr lang="zh-TW" altLang="zh-TW" sz="3200" dirty="0" smtClean="0"/>
                        <a:t> 傳統漁撈知識與方法。</a:t>
                      </a:r>
                    </a:p>
                    <a:p>
                      <a:pPr marL="0" indent="0">
                        <a:buNone/>
                      </a:pPr>
                      <a:r>
                        <a:rPr lang="en-US" altLang="zh-TW" sz="3200" dirty="0" smtClean="0"/>
                        <a:t>3.</a:t>
                      </a:r>
                      <a:r>
                        <a:rPr lang="zh-TW" altLang="en-US" sz="3200" dirty="0" smtClean="0"/>
                        <a:t>取水與生火技能：</a:t>
                      </a:r>
                      <a:r>
                        <a:rPr lang="zh-TW" altLang="zh-TW" sz="2000" dirty="0" smtClean="0"/>
                        <a:t>製作取水工具及取水的方法</a:t>
                      </a:r>
                      <a:r>
                        <a:rPr lang="zh-TW" altLang="en-US" sz="2000" dirty="0" smtClean="0"/>
                        <a:t>、</a:t>
                      </a:r>
                      <a:r>
                        <a:rPr lang="zh-TW" altLang="zh-TW" sz="2000" dirty="0" smtClean="0"/>
                        <a:t>學習野炊爐灶</a:t>
                      </a:r>
                      <a:r>
                        <a:rPr lang="zh-TW" altLang="en-US" sz="2000" dirty="0" smtClean="0"/>
                        <a:t>。</a:t>
                      </a:r>
                      <a:endParaRPr lang="en-US" altLang="zh-TW" sz="2800" dirty="0" smtClean="0"/>
                    </a:p>
                    <a:p>
                      <a:pPr marL="0" indent="0">
                        <a:buNone/>
                      </a:pPr>
                      <a:endParaRPr lang="zh-TW" altLang="zh-TW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73386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一、遺址踏查</a:t>
            </a:r>
            <a:r>
              <a:rPr lang="zh-TW" altLang="en-US" dirty="0"/>
              <a:t> </a:t>
            </a:r>
            <a:r>
              <a:rPr lang="zh-TW" altLang="en-US" dirty="0" smtClean="0"/>
              <a:t> </a:t>
            </a:r>
            <a:r>
              <a:rPr lang="zh-TW" altLang="en-US" sz="3600" dirty="0" smtClean="0"/>
              <a:t>高士遷移史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zh-TW" altLang="zh-TW" sz="1600" b="1" dirty="0"/>
              <a:t>部落自主</a:t>
            </a:r>
            <a:r>
              <a:rPr lang="zh-TW" altLang="zh-TW" sz="1600" b="1" dirty="0" smtClean="0"/>
              <a:t>時期</a:t>
            </a:r>
            <a:endParaRPr lang="zh-TW" altLang="zh-TW" sz="1600" dirty="0"/>
          </a:p>
          <a:p>
            <a:r>
              <a:rPr lang="en-US" altLang="zh-TW" sz="1600" dirty="0" err="1"/>
              <a:t>1.Saqacenglja</a:t>
            </a:r>
            <a:r>
              <a:rPr lang="zh-TW" altLang="zh-TW" sz="1600" dirty="0"/>
              <a:t>：意為鑿石板的工具 。因發生事件造成許多人死亡，被判為凶宅地繼而遷出。</a:t>
            </a:r>
          </a:p>
          <a:p>
            <a:r>
              <a:rPr lang="en-US" altLang="zh-TW" sz="1600" dirty="0" err="1" smtClean="0"/>
              <a:t>2.Tjaruviq</a:t>
            </a:r>
            <a:r>
              <a:rPr lang="zh-TW" altLang="zh-TW" sz="1600" dirty="0" smtClean="0"/>
              <a:t>：</a:t>
            </a:r>
            <a:r>
              <a:rPr lang="zh-TW" altLang="zh-TW" sz="1800" b="1" i="1" dirty="0" smtClean="0"/>
              <a:t>意為風勢強烈的地方</a:t>
            </a:r>
            <a:r>
              <a:rPr lang="zh-TW" altLang="zh-TW" sz="1600" dirty="0" smtClean="0"/>
              <a:t>。因不敵強烈颱風侵襲，繼而遷出並與</a:t>
            </a:r>
            <a:r>
              <a:rPr lang="en-US" altLang="zh-TW" sz="1600" dirty="0" err="1" smtClean="0"/>
              <a:t>aumaqan</a:t>
            </a:r>
            <a:r>
              <a:rPr lang="zh-TW" altLang="zh-TW" sz="1600" dirty="0" smtClean="0"/>
              <a:t>族群合併。</a:t>
            </a:r>
          </a:p>
          <a:p>
            <a:r>
              <a:rPr lang="en-US" altLang="zh-TW" sz="1600" dirty="0" err="1" smtClean="0"/>
              <a:t>3.a.aumaqan</a:t>
            </a:r>
            <a:r>
              <a:rPr lang="zh-TW" altLang="zh-TW" sz="1600" dirty="0"/>
              <a:t>、</a:t>
            </a:r>
            <a:r>
              <a:rPr lang="en-US" altLang="zh-TW" sz="1600" dirty="0" err="1"/>
              <a:t>b.cacevakan</a:t>
            </a:r>
            <a:r>
              <a:rPr lang="zh-TW" altLang="zh-TW" sz="1600" dirty="0"/>
              <a:t>：民族融合的開始</a:t>
            </a:r>
          </a:p>
          <a:p>
            <a:r>
              <a:rPr lang="en-US" altLang="zh-TW" sz="1600" dirty="0" err="1"/>
              <a:t>4.Linivuan</a:t>
            </a:r>
            <a:r>
              <a:rPr lang="zh-TW" altLang="zh-TW" sz="1600" dirty="0"/>
              <a:t>：在此發生了牡丹社事件，所以被命名為衝突之</a:t>
            </a:r>
            <a:r>
              <a:rPr lang="zh-TW" altLang="zh-TW" sz="1600" dirty="0" smtClean="0"/>
              <a:t>地</a:t>
            </a:r>
            <a:endParaRPr lang="en-US" altLang="zh-TW" sz="1600" dirty="0" smtClean="0"/>
          </a:p>
          <a:p>
            <a:endParaRPr lang="zh-TW" altLang="zh-TW" sz="1600" dirty="0"/>
          </a:p>
          <a:p>
            <a:pPr marL="0" indent="0">
              <a:buNone/>
            </a:pPr>
            <a:r>
              <a:rPr lang="zh-TW" altLang="zh-TW" sz="1600" b="1" dirty="0"/>
              <a:t>日治時期</a:t>
            </a:r>
            <a:endParaRPr lang="zh-TW" altLang="zh-TW" sz="1600" dirty="0"/>
          </a:p>
          <a:p>
            <a:r>
              <a:rPr lang="en-US" altLang="zh-TW" sz="1600" dirty="0" err="1"/>
              <a:t>5.a.tjagaculju</a:t>
            </a:r>
            <a:r>
              <a:rPr lang="zh-TW" altLang="zh-TW" sz="1600" dirty="0"/>
              <a:t>、</a:t>
            </a:r>
            <a:r>
              <a:rPr lang="en-US" altLang="zh-TW" sz="1600" dirty="0" err="1"/>
              <a:t>b.putung</a:t>
            </a:r>
            <a:r>
              <a:rPr lang="zh-TW" altLang="zh-TW" sz="1600" dirty="0"/>
              <a:t>、</a:t>
            </a:r>
            <a:r>
              <a:rPr lang="en-US" altLang="zh-TW" sz="1600" dirty="0"/>
              <a:t> </a:t>
            </a:r>
            <a:r>
              <a:rPr lang="en-US" altLang="zh-TW" sz="1600" dirty="0" err="1"/>
              <a:t>c.gade</a:t>
            </a:r>
            <a:r>
              <a:rPr lang="zh-TW" altLang="zh-TW" sz="1600" dirty="0"/>
              <a:t>：日治時代，最後統一在</a:t>
            </a:r>
            <a:r>
              <a:rPr lang="en-US" altLang="zh-TW" sz="1600" dirty="0" err="1"/>
              <a:t>gade</a:t>
            </a:r>
            <a:r>
              <a:rPr lang="zh-TW" altLang="zh-TW" sz="1600" dirty="0"/>
              <a:t>，集中管理並設警察局、教育小學、牡丹鄉之行政、等，高雄州恆春郡高士佛番社地</a:t>
            </a:r>
            <a:r>
              <a:rPr lang="zh-TW" altLang="zh-TW" sz="1600" dirty="0" smtClean="0"/>
              <a:t>。</a:t>
            </a:r>
            <a:endParaRPr lang="en-US" altLang="zh-TW" sz="1600" dirty="0" smtClean="0"/>
          </a:p>
          <a:p>
            <a:endParaRPr lang="zh-TW" altLang="zh-TW" sz="1600" dirty="0"/>
          </a:p>
          <a:p>
            <a:pPr marL="0" indent="0">
              <a:buNone/>
            </a:pPr>
            <a:r>
              <a:rPr lang="zh-TW" altLang="zh-TW" sz="1600" b="1" dirty="0"/>
              <a:t>國民政府時期</a:t>
            </a:r>
            <a:endParaRPr lang="zh-TW" altLang="zh-TW" sz="1600" dirty="0"/>
          </a:p>
          <a:p>
            <a:r>
              <a:rPr lang="en-US" altLang="zh-TW" sz="1600" dirty="0" err="1"/>
              <a:t>6.Tjaruviljuaq</a:t>
            </a:r>
            <a:r>
              <a:rPr lang="zh-TW" altLang="zh-TW" sz="1600" dirty="0"/>
              <a:t>：高士現址，日治時期是耕田的地方。</a:t>
            </a:r>
          </a:p>
          <a:p>
            <a:r>
              <a:rPr lang="en-US" altLang="zh-TW" sz="1600" dirty="0"/>
              <a:t>7.</a:t>
            </a:r>
            <a:r>
              <a:rPr lang="zh-TW" altLang="zh-TW" sz="1600" dirty="0"/>
              <a:t>西元</a:t>
            </a:r>
            <a:r>
              <a:rPr lang="en-US" altLang="zh-TW" sz="1600" dirty="0"/>
              <a:t>2009</a:t>
            </a:r>
            <a:r>
              <a:rPr lang="zh-TW" altLang="zh-TW" sz="1600" dirty="0"/>
              <a:t>，發生</a:t>
            </a:r>
            <a:r>
              <a:rPr lang="en-US" altLang="zh-TW" sz="1600" dirty="0"/>
              <a:t>88</a:t>
            </a:r>
            <a:r>
              <a:rPr lang="zh-TW" altLang="zh-TW" sz="1600" dirty="0"/>
              <a:t>風災，部分部落</a:t>
            </a:r>
            <a:r>
              <a:rPr lang="en-US" altLang="zh-TW" sz="1600" dirty="0"/>
              <a:t>(</a:t>
            </a:r>
            <a:r>
              <a:rPr lang="zh-TW" altLang="zh-TW" sz="1600" dirty="0"/>
              <a:t>中部落</a:t>
            </a:r>
            <a:r>
              <a:rPr lang="en-US" altLang="zh-TW" sz="1600" dirty="0"/>
              <a:t>)</a:t>
            </a:r>
            <a:r>
              <a:rPr lang="zh-TW" altLang="zh-TW" sz="1600" dirty="0"/>
              <a:t>遷移至</a:t>
            </a:r>
            <a:r>
              <a:rPr lang="en-US" altLang="zh-TW" sz="1600" dirty="0" err="1"/>
              <a:t>gade</a:t>
            </a:r>
            <a:r>
              <a:rPr lang="zh-TW" altLang="zh-TW" sz="1600" dirty="0"/>
              <a:t>高士佛永久屋</a:t>
            </a:r>
          </a:p>
          <a:p>
            <a:pPr marL="0" indent="0">
              <a:buNone/>
            </a:pP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7430028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838200" y="479834"/>
            <a:ext cx="10515600" cy="569712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TW" altLang="zh-TW" b="1" dirty="0"/>
              <a:t>一、識</a:t>
            </a:r>
            <a:r>
              <a:rPr lang="zh-TW" altLang="zh-TW" b="1" dirty="0" smtClean="0"/>
              <a:t>災</a:t>
            </a:r>
            <a:endParaRPr lang="en-US" altLang="zh-TW" b="1" dirty="0" smtClean="0"/>
          </a:p>
          <a:p>
            <a:pPr marL="0" indent="0">
              <a:buNone/>
            </a:pPr>
            <a:r>
              <a:rPr lang="zh-TW" altLang="zh-TW" dirty="0" smtClean="0"/>
              <a:t>遷移</a:t>
            </a:r>
            <a:r>
              <a:rPr lang="zh-TW" altLang="zh-TW" dirty="0"/>
              <a:t>史所經歷的</a:t>
            </a:r>
            <a:r>
              <a:rPr lang="zh-TW" altLang="zh-TW" dirty="0" smtClean="0"/>
              <a:t>自然災害</a:t>
            </a:r>
            <a:r>
              <a:rPr lang="zh-TW" altLang="en-US" dirty="0" smtClean="0"/>
              <a:t>。</a:t>
            </a:r>
            <a:endParaRPr lang="en-US" altLang="zh-TW" dirty="0" smtClean="0"/>
          </a:p>
          <a:p>
            <a:pPr marL="0" indent="0">
              <a:buNone/>
            </a:pPr>
            <a:r>
              <a:rPr lang="en-US" altLang="zh-TW" dirty="0" smtClean="0"/>
              <a:t>EX: </a:t>
            </a:r>
            <a:r>
              <a:rPr lang="en-US" altLang="zh-TW" dirty="0"/>
              <a:t>[</a:t>
            </a:r>
            <a:r>
              <a:rPr lang="en-US" altLang="zh-TW" dirty="0" err="1" smtClean="0"/>
              <a:t>Tjaruviq</a:t>
            </a:r>
            <a:r>
              <a:rPr lang="en-US" altLang="zh-TW" dirty="0"/>
              <a:t>]</a:t>
            </a:r>
            <a:r>
              <a:rPr lang="zh-TW" altLang="zh-TW" dirty="0" smtClean="0"/>
              <a:t>：意為風勢強烈的地方。因不敵強烈颱風侵襲</a:t>
            </a:r>
            <a:r>
              <a:rPr lang="zh-TW" altLang="en-US" dirty="0" smtClean="0"/>
              <a:t>損毀。</a:t>
            </a:r>
            <a:endParaRPr lang="en-US" altLang="zh-TW" dirty="0" smtClean="0"/>
          </a:p>
          <a:p>
            <a:pPr marL="0" indent="0">
              <a:buNone/>
            </a:pPr>
            <a:r>
              <a:rPr lang="en-US" altLang="zh-TW" dirty="0" smtClean="0"/>
              <a:t>[</a:t>
            </a:r>
            <a:r>
              <a:rPr lang="en-US" altLang="zh-TW" dirty="0" err="1" smtClean="0"/>
              <a:t>gade</a:t>
            </a:r>
            <a:r>
              <a:rPr lang="en-US" altLang="zh-TW" dirty="0" smtClean="0"/>
              <a:t>]</a:t>
            </a:r>
            <a:r>
              <a:rPr lang="zh-TW" altLang="en-US" dirty="0" smtClean="0"/>
              <a:t>：地勢較高，儲水不易，旱災頻繁。</a:t>
            </a:r>
            <a:endParaRPr lang="en-US" altLang="zh-TW" dirty="0"/>
          </a:p>
          <a:p>
            <a:pPr marL="0" indent="0">
              <a:buNone/>
            </a:pPr>
            <a:r>
              <a:rPr lang="en-US" altLang="zh-TW" dirty="0" smtClean="0"/>
              <a:t>[</a:t>
            </a:r>
            <a:r>
              <a:rPr lang="zh-TW" altLang="en-US" dirty="0" smtClean="0"/>
              <a:t>現址</a:t>
            </a:r>
            <a:r>
              <a:rPr lang="en-US" altLang="zh-TW" dirty="0" smtClean="0"/>
              <a:t>]</a:t>
            </a:r>
            <a:r>
              <a:rPr lang="zh-TW" altLang="en-US" dirty="0" smtClean="0"/>
              <a:t>：第四鄰</a:t>
            </a:r>
            <a:r>
              <a:rPr lang="zh-TW" altLang="zh-TW" dirty="0" smtClean="0"/>
              <a:t>引發土質疏鬆造成地質不穩房屋龜裂</a:t>
            </a:r>
            <a:endParaRPr lang="zh-TW" altLang="zh-TW" dirty="0"/>
          </a:p>
          <a:p>
            <a:pPr marL="0" indent="0">
              <a:buNone/>
            </a:pPr>
            <a:endParaRPr lang="en-US" altLang="zh-TW" b="1" dirty="0" smtClean="0"/>
          </a:p>
          <a:p>
            <a:pPr marL="0" indent="0">
              <a:buNone/>
            </a:pPr>
            <a:r>
              <a:rPr lang="zh-TW" altLang="zh-TW" b="1" dirty="0" smtClean="0"/>
              <a:t>二</a:t>
            </a:r>
            <a:r>
              <a:rPr lang="zh-TW" altLang="zh-TW" b="1" dirty="0"/>
              <a:t>、避</a:t>
            </a:r>
            <a:r>
              <a:rPr lang="zh-TW" altLang="zh-TW" b="1" dirty="0" smtClean="0"/>
              <a:t>災</a:t>
            </a:r>
            <a:endParaRPr lang="en-US" altLang="zh-TW" b="1" dirty="0" smtClean="0"/>
          </a:p>
          <a:p>
            <a:pPr marL="0" indent="0">
              <a:buNone/>
            </a:pPr>
            <a:r>
              <a:rPr lang="zh-TW" altLang="zh-TW" dirty="0" smtClean="0"/>
              <a:t>避開</a:t>
            </a:r>
            <a:r>
              <a:rPr lang="zh-TW" altLang="zh-TW" dirty="0"/>
              <a:t>生態敏感及不安全的生活</a:t>
            </a:r>
            <a:r>
              <a:rPr lang="zh-TW" altLang="zh-TW" dirty="0" smtClean="0"/>
              <a:t>環境</a:t>
            </a:r>
            <a:endParaRPr lang="en-US" altLang="zh-TW" dirty="0" smtClean="0"/>
          </a:p>
          <a:p>
            <a:pPr marL="0" indent="0">
              <a:buNone/>
            </a:pPr>
            <a:endParaRPr lang="zh-TW" altLang="zh-TW" dirty="0"/>
          </a:p>
          <a:p>
            <a:pPr marL="0" indent="0">
              <a:buNone/>
            </a:pPr>
            <a:r>
              <a:rPr lang="zh-TW" altLang="zh-TW" b="1" dirty="0"/>
              <a:t>三、減</a:t>
            </a:r>
            <a:r>
              <a:rPr lang="zh-TW" altLang="zh-TW" b="1" dirty="0" smtClean="0"/>
              <a:t>災</a:t>
            </a:r>
            <a:endParaRPr lang="en-US" altLang="zh-TW" b="1" dirty="0" smtClean="0"/>
          </a:p>
          <a:p>
            <a:pPr marL="0" indent="0">
              <a:buNone/>
            </a:pPr>
            <a:r>
              <a:rPr lang="zh-TW" altLang="zh-TW" dirty="0" smtClean="0"/>
              <a:t>將</a:t>
            </a:r>
            <a:r>
              <a:rPr lang="zh-TW" altLang="zh-TW" dirty="0"/>
              <a:t>災害減到最低結合傳統防災與現代防災知能</a:t>
            </a:r>
          </a:p>
          <a:p>
            <a:pPr marL="0" indent="0">
              <a:buNone/>
            </a:pP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8818419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161638" y="374179"/>
            <a:ext cx="4928857" cy="1146804"/>
          </a:xfrm>
        </p:spPr>
        <p:txBody>
          <a:bodyPr>
            <a:normAutofit/>
          </a:bodyPr>
          <a:lstStyle/>
          <a:p>
            <a:pPr algn="r"/>
            <a:r>
              <a:rPr lang="zh-TW" altLang="en-US" dirty="0" smtClean="0"/>
              <a:t>二、搭建簡易獵寮</a:t>
            </a:r>
            <a:r>
              <a:rPr lang="zh-TW" altLang="en-US" sz="2800" dirty="0" smtClean="0"/>
              <a:t>休息是為了走更長遠的路</a:t>
            </a:r>
            <a:endParaRPr lang="zh-TW" altLang="en-US" sz="3200" dirty="0"/>
          </a:p>
        </p:txBody>
      </p:sp>
      <p:pic>
        <p:nvPicPr>
          <p:cNvPr id="4" name="內容版面配置區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8223" y="116313"/>
            <a:ext cx="9605726" cy="6675167"/>
          </a:xfrm>
        </p:spPr>
      </p:pic>
      <p:sp>
        <p:nvSpPr>
          <p:cNvPr id="6" name="文字方塊 5"/>
          <p:cNvSpPr txBox="1"/>
          <p:nvPr/>
        </p:nvSpPr>
        <p:spPr>
          <a:xfrm>
            <a:off x="360526" y="374179"/>
            <a:ext cx="1477328" cy="632235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TW" altLang="en-US" sz="2400" dirty="0" smtClean="0"/>
              <a:t>就地取材</a:t>
            </a:r>
            <a:r>
              <a:rPr lang="zh-TW" altLang="en-US" sz="2400" dirty="0"/>
              <a:t>：</a:t>
            </a:r>
            <a:r>
              <a:rPr lang="zh-TW" altLang="en-US" dirty="0"/>
              <a:t>竹子、山棕葉、印度編籐、芭蕉葉等等。</a:t>
            </a:r>
            <a:endParaRPr lang="en-US" altLang="zh-TW" dirty="0"/>
          </a:p>
          <a:p>
            <a:endParaRPr lang="en-US" altLang="zh-TW" dirty="0"/>
          </a:p>
          <a:p>
            <a:r>
              <a:rPr lang="zh-TW" altLang="en-US" sz="2400" dirty="0" smtClean="0"/>
              <a:t>搭建</a:t>
            </a:r>
            <a:r>
              <a:rPr lang="zh-TW" altLang="en-US" sz="2400" dirty="0"/>
              <a:t>獵寮：</a:t>
            </a:r>
            <a:r>
              <a:rPr lang="zh-TW" altLang="en-US" dirty="0"/>
              <a:t>基本避難屋骨架搭建、基本架屋繩結。</a:t>
            </a:r>
            <a:endParaRPr lang="en-US" altLang="zh-TW" dirty="0"/>
          </a:p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1509955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3171" y="0"/>
            <a:ext cx="9868829" cy="6858000"/>
          </a:xfrm>
          <a:prstGeom prst="rect">
            <a:avLst/>
          </a:prstGeom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2323171" y="0"/>
            <a:ext cx="10515600" cy="1325563"/>
          </a:xfrm>
        </p:spPr>
        <p:txBody>
          <a:bodyPr/>
          <a:lstStyle/>
          <a:p>
            <a:r>
              <a:rPr lang="zh-TW" altLang="en-US" sz="4000" dirty="0"/>
              <a:t>三、生活技能應用</a:t>
            </a:r>
            <a:r>
              <a:rPr lang="zh-TW" altLang="en-US" dirty="0"/>
              <a:t/>
            </a:r>
            <a:br>
              <a:rPr lang="zh-TW" altLang="en-US" dirty="0"/>
            </a:b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-17325" y="165949"/>
            <a:ext cx="2235424" cy="6692051"/>
          </a:xfrm>
        </p:spPr>
        <p:txBody>
          <a:bodyPr vert="eaVert">
            <a:normAutofit fontScale="85000" lnSpcReduction="1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zh-TW" altLang="zh-TW" b="1" dirty="0" smtClean="0"/>
              <a:t>生火</a:t>
            </a:r>
            <a:r>
              <a:rPr lang="zh-TW" altLang="en-US" b="1" dirty="0" smtClean="0"/>
              <a:t>與取水</a:t>
            </a:r>
            <a:r>
              <a:rPr lang="zh-TW" altLang="zh-TW" b="1" dirty="0" smtClean="0"/>
              <a:t>技巧</a:t>
            </a:r>
            <a:r>
              <a:rPr lang="zh-TW" altLang="en-US" b="1" dirty="0" smtClean="0"/>
              <a:t>：</a:t>
            </a:r>
            <a:r>
              <a:rPr lang="zh-TW" altLang="en-US" sz="2000" dirty="0" smtClean="0"/>
              <a:t>野炊石爐、</a:t>
            </a:r>
            <a:r>
              <a:rPr lang="zh-TW" altLang="zh-TW" sz="2000" dirty="0" smtClean="0"/>
              <a:t>製作</a:t>
            </a:r>
            <a:r>
              <a:rPr lang="zh-TW" altLang="zh-TW" sz="2000" dirty="0"/>
              <a:t>取水工具及取水的方法。</a:t>
            </a:r>
          </a:p>
          <a:p>
            <a:pPr marL="0" indent="0">
              <a:lnSpc>
                <a:spcPct val="120000"/>
              </a:lnSpc>
              <a:buNone/>
            </a:pPr>
            <a:endParaRPr lang="zh-TW" altLang="en-US" dirty="0"/>
          </a:p>
          <a:p>
            <a:pPr marL="0" indent="0">
              <a:lnSpc>
                <a:spcPct val="120000"/>
              </a:lnSpc>
              <a:buNone/>
            </a:pPr>
            <a:r>
              <a:rPr lang="zh-TW" altLang="en-US" b="1" dirty="0"/>
              <a:t>狩</a:t>
            </a:r>
            <a:r>
              <a:rPr lang="zh-TW" altLang="en-US" b="1" dirty="0" smtClean="0"/>
              <a:t>獵</a:t>
            </a:r>
            <a:r>
              <a:rPr lang="zh-TW" altLang="en-US" b="1" dirty="0"/>
              <a:t>技能</a:t>
            </a:r>
            <a:r>
              <a:rPr lang="zh-TW" altLang="en-US" b="1" dirty="0" smtClean="0"/>
              <a:t>：</a:t>
            </a:r>
            <a:r>
              <a:rPr lang="zh-TW" altLang="zh-TW" sz="2000" dirty="0" smtClean="0"/>
              <a:t>透過</a:t>
            </a:r>
            <a:r>
              <a:rPr lang="zh-TW" altLang="zh-TW" sz="2000" dirty="0"/>
              <a:t>民族教育學習獵人智慧，教導學生要懂得觀察自然、尊重自然，才能夠學習狩獵的技能，包括如何架設與</a:t>
            </a:r>
            <a:r>
              <a:rPr lang="zh-TW" altLang="zh-TW" sz="2000" dirty="0" smtClean="0"/>
              <a:t>施放</a:t>
            </a:r>
            <a:r>
              <a:rPr lang="zh-TW" altLang="en-US" sz="2000" dirty="0" smtClean="0"/>
              <a:t>。</a:t>
            </a:r>
            <a:endParaRPr lang="en-US" altLang="zh-TW" sz="2000" dirty="0" smtClean="0"/>
          </a:p>
          <a:p>
            <a:pPr marL="0" indent="0">
              <a:buNone/>
            </a:pPr>
            <a:endParaRPr lang="en-US" altLang="zh-TW" sz="2000" dirty="0"/>
          </a:p>
          <a:p>
            <a:pPr marL="0" indent="0">
              <a:buNone/>
            </a:pPr>
            <a:endParaRPr lang="en-US" altLang="zh-TW" b="1" dirty="0"/>
          </a:p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6074207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b="1" dirty="0" smtClean="0"/>
              <a:t>民族教育</a:t>
            </a:r>
            <a:r>
              <a:rPr lang="zh-TW" altLang="zh-TW" b="1" dirty="0" smtClean="0"/>
              <a:t>防災特色：</a:t>
            </a:r>
            <a:r>
              <a:rPr lang="zh-TW" altLang="zh-TW" dirty="0" smtClean="0"/>
              <a:t/>
            </a:r>
            <a:br>
              <a:rPr lang="zh-TW" altLang="zh-TW" dirty="0" smtClean="0"/>
            </a:b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TW" altLang="zh-TW" sz="3600" b="1" dirty="0" smtClean="0"/>
              <a:t>學習</a:t>
            </a:r>
            <a:endParaRPr lang="en-US" altLang="zh-TW" sz="3600" b="1" dirty="0" smtClean="0"/>
          </a:p>
          <a:p>
            <a:pPr marL="0" indent="0">
              <a:buNone/>
            </a:pPr>
            <a:r>
              <a:rPr lang="en-US" altLang="zh-TW" dirty="0" smtClean="0"/>
              <a:t>1.</a:t>
            </a:r>
            <a:r>
              <a:rPr lang="zh-TW" altLang="zh-TW" dirty="0" smtClean="0"/>
              <a:t>狩獵</a:t>
            </a:r>
            <a:r>
              <a:rPr lang="zh-TW" altLang="zh-TW" dirty="0"/>
              <a:t>文化及放置陷阱技巧</a:t>
            </a:r>
            <a:r>
              <a:rPr lang="zh-TW" altLang="zh-TW" dirty="0" smtClean="0"/>
              <a:t>。</a:t>
            </a:r>
            <a:endParaRPr lang="en-US" altLang="zh-TW" dirty="0" smtClean="0"/>
          </a:p>
          <a:p>
            <a:pPr marL="0" indent="0">
              <a:buNone/>
            </a:pPr>
            <a:r>
              <a:rPr lang="en-US" altLang="zh-TW" dirty="0" smtClean="0"/>
              <a:t>2.</a:t>
            </a:r>
            <a:r>
              <a:rPr lang="zh-TW" altLang="zh-TW" dirty="0" smtClean="0"/>
              <a:t> 傳統</a:t>
            </a:r>
            <a:r>
              <a:rPr lang="zh-TW" altLang="zh-TW" dirty="0"/>
              <a:t>漁撈知識與方法。</a:t>
            </a:r>
          </a:p>
          <a:p>
            <a:pPr marL="0" indent="0">
              <a:buNone/>
            </a:pPr>
            <a:r>
              <a:rPr lang="en-US" altLang="zh-TW" dirty="0"/>
              <a:t>3</a:t>
            </a:r>
            <a:r>
              <a:rPr lang="en-US" altLang="zh-TW" dirty="0" smtClean="0"/>
              <a:t>.</a:t>
            </a:r>
            <a:r>
              <a:rPr lang="zh-TW" altLang="zh-TW" dirty="0" smtClean="0"/>
              <a:t>耆老</a:t>
            </a:r>
            <a:r>
              <a:rPr lang="zh-TW" altLang="zh-TW" dirty="0"/>
              <a:t>指導學生生火的技能。</a:t>
            </a:r>
          </a:p>
          <a:p>
            <a:pPr marL="0" indent="0">
              <a:buNone/>
            </a:pPr>
            <a:r>
              <a:rPr lang="zh-TW" altLang="en-US" sz="3600" b="1" dirty="0" smtClean="0"/>
              <a:t>實踐</a:t>
            </a:r>
            <a:endParaRPr lang="en-US" altLang="zh-TW" sz="3600" b="1" dirty="0"/>
          </a:p>
          <a:p>
            <a:pPr marL="0" indent="0">
              <a:buNone/>
            </a:pPr>
            <a:r>
              <a:rPr lang="en-US" altLang="zh-TW" dirty="0" smtClean="0"/>
              <a:t>1.</a:t>
            </a:r>
            <a:r>
              <a:rPr lang="zh-TW" altLang="zh-TW" dirty="0" smtClean="0"/>
              <a:t>學習</a:t>
            </a:r>
            <a:r>
              <a:rPr lang="zh-TW" altLang="zh-TW" dirty="0"/>
              <a:t>野炊爐灶。</a:t>
            </a:r>
          </a:p>
          <a:p>
            <a:pPr marL="0" indent="0">
              <a:buNone/>
            </a:pPr>
            <a:r>
              <a:rPr lang="en-US" altLang="zh-TW" dirty="0" smtClean="0"/>
              <a:t>2.</a:t>
            </a:r>
            <a:r>
              <a:rPr lang="zh-TW" altLang="zh-TW" dirty="0" smtClean="0"/>
              <a:t>製作</a:t>
            </a:r>
            <a:r>
              <a:rPr lang="zh-TW" altLang="zh-TW" dirty="0"/>
              <a:t>取水工具及取水的方法。</a:t>
            </a:r>
          </a:p>
          <a:p>
            <a:pPr marL="0" indent="0">
              <a:buNone/>
            </a:pP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537268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zh-TW" altLang="en-US" sz="8000" dirty="0" smtClean="0"/>
              <a:t>感謝大家的聆聽</a:t>
            </a:r>
            <a:endParaRPr lang="en-US" altLang="zh-TW" sz="8000" dirty="0" smtClean="0"/>
          </a:p>
          <a:p>
            <a:pPr marL="0" indent="0" algn="ctr">
              <a:buNone/>
            </a:pPr>
            <a:r>
              <a:rPr lang="en-US" altLang="zh-TW" sz="8000" dirty="0" err="1" smtClean="0"/>
              <a:t>Masalu</a:t>
            </a:r>
            <a:r>
              <a:rPr lang="en-US" altLang="zh-TW" sz="8000" dirty="0" smtClean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68717959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佈景主題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D9A78"/>
      </a:accent1>
      <a:accent2>
        <a:srgbClr val="8BC145"/>
      </a:accent2>
      <a:accent3>
        <a:srgbClr val="36AFCE"/>
      </a:accent3>
      <a:accent4>
        <a:srgbClr val="1D6FA9"/>
      </a:accent4>
      <a:accent5>
        <a:srgbClr val="B74919"/>
      </a:accent5>
      <a:accent6>
        <a:srgbClr val="F19D19"/>
      </a:accent6>
      <a:hlink>
        <a:srgbClr val="0563C1"/>
      </a:hlink>
      <a:folHlink>
        <a:srgbClr val="954F72"/>
      </a:folHlink>
    </a:clrScheme>
    <a:fontScheme name="Office 佈景主題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佈景主題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AE6F2518-B084-4896-AF52-66CC2144AA2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83</TotalTime>
  <Words>545</Words>
  <Application>Microsoft Office PowerPoint</Application>
  <PresentationFormat>寬螢幕</PresentationFormat>
  <Paragraphs>58</Paragraphs>
  <Slides>8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5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8</vt:i4>
      </vt:variant>
    </vt:vector>
  </HeadingPairs>
  <TitlesOfParts>
    <vt:vector size="14" baseType="lpstr">
      <vt:lpstr>Gen Jyuu Gothic Bold</vt:lpstr>
      <vt:lpstr>新細明體</vt:lpstr>
      <vt:lpstr>Arial</vt:lpstr>
      <vt:lpstr>Calibri</vt:lpstr>
      <vt:lpstr>Calibri Light</vt:lpstr>
      <vt:lpstr>Office Theme</vt:lpstr>
      <vt:lpstr>高年段防災教育設計</vt:lpstr>
      <vt:lpstr>高年級防災教育課程</vt:lpstr>
      <vt:lpstr>一、遺址踏查  高士遷移史</vt:lpstr>
      <vt:lpstr>PowerPoint 簡報</vt:lpstr>
      <vt:lpstr>二、搭建簡易獵寮休息是為了走更長遠的路</vt:lpstr>
      <vt:lpstr>三、生活技能應用 </vt:lpstr>
      <vt:lpstr>民族教育防災特色： </vt:lpstr>
      <vt:lpstr>PowerPoint 簡報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高年段防災教育</dc:title>
  <dc:creator>Jean Fei Lin</dc:creator>
  <cp:lastModifiedBy>USER</cp:lastModifiedBy>
  <cp:revision>13</cp:revision>
  <dcterms:created xsi:type="dcterms:W3CDTF">2022-05-30T07:36:45Z</dcterms:created>
  <dcterms:modified xsi:type="dcterms:W3CDTF">2022-09-08T13:05:20Z</dcterms:modified>
</cp:coreProperties>
</file>