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73" r:id="rId7"/>
    <p:sldId id="263" r:id="rId8"/>
    <p:sldId id="274" r:id="rId9"/>
    <p:sldId id="275" r:id="rId10"/>
    <p:sldId id="277" r:id="rId11"/>
    <p:sldId id="259" r:id="rId12"/>
    <p:sldId id="260" r:id="rId13"/>
    <p:sldId id="261" r:id="rId14"/>
    <p:sldId id="279" r:id="rId15"/>
    <p:sldId id="280" r:id="rId16"/>
    <p:sldId id="281" r:id="rId17"/>
    <p:sldId id="282" r:id="rId18"/>
    <p:sldId id="283" r:id="rId19"/>
    <p:sldId id="26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6/29/2023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3416;&#26657;&#33287;&#23416;&#26657;&#25945;&#24107;&#27599;&#24180;&#25033;&#36774;&#21450;&#25033;&#21443;&#21152;&#30340;&#27861;&#23450;&#30740;&#32722;.pdf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&#38754;&#23565;&#23186;&#39636;.pdf" TargetMode="External"/><Relationship Id="rId7" Type="http://schemas.openxmlformats.org/officeDocument/2006/relationships/hyperlink" Target="&#20844;&#31435;&#21508;&#32026;&#23416;&#26657;&#23560;&#20219;&#25945;&#24107;&#20860;&#32887;&#34389;&#29702;&#21407;&#21063;&#20462;&#27491;&#35215;&#23450;.doc" TargetMode="External"/><Relationship Id="rId2" Type="http://schemas.openxmlformats.org/officeDocument/2006/relationships/hyperlink" Target="&#25945;&#24107;&#27861;&#31532;%20&#22235;%20&#31456;%20&#35299;&#32856;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hyperlink" Target="&#20844;&#31435;&#21508;&#32026;&#23416;&#26657;&#23560;&#20219;&#25945;&#24107;&#20860;&#32887;&#34389;&#29702;&#21407;&#21063;&#20462;&#27491;&#35215;&#23450;&#20844;&#25991;.pdf" TargetMode="External"/><Relationship Id="rId4" Type="http://schemas.openxmlformats.org/officeDocument/2006/relationships/hyperlink" Target="&#24046;&#26053;&#36027;&#35531;&#38936;&#27880;&#24847;&#20107;&#38917;.doc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26657;&#23433;&#36890;&#22577;.pdf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-221382" y="1447801"/>
            <a:ext cx="12791975" cy="1239982"/>
          </a:xfrm>
        </p:spPr>
        <p:txBody>
          <a:bodyPr/>
          <a:lstStyle/>
          <a:p>
            <a:r>
              <a:rPr lang="en-US" altLang="zh-TW" dirty="0" smtClean="0"/>
              <a:t>111</a:t>
            </a:r>
            <a:r>
              <a:rPr lang="zh-TW" altLang="en-US" dirty="0" smtClean="0"/>
              <a:t>學年第二學期期末校務會議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 smtClean="0"/>
              <a:t>日期：</a:t>
            </a:r>
            <a:r>
              <a:rPr lang="en-US" altLang="zh-TW" dirty="0" smtClean="0"/>
              <a:t>112</a:t>
            </a:r>
            <a:r>
              <a:rPr lang="zh-TW" altLang="en-US" dirty="0" smtClean="0"/>
              <a:t>年</a:t>
            </a:r>
            <a:r>
              <a:rPr lang="en-US" altLang="zh-TW" dirty="0"/>
              <a:t>6</a:t>
            </a:r>
            <a:r>
              <a:rPr lang="zh-TW" altLang="en-US" dirty="0" smtClean="0"/>
              <a:t>月</a:t>
            </a:r>
            <a:r>
              <a:rPr lang="en-US" altLang="zh-TW" smtClean="0"/>
              <a:t>29</a:t>
            </a:r>
            <a:r>
              <a:rPr lang="zh-TW" altLang="en-US" smtClean="0"/>
              <a:t>日</a:t>
            </a:r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154955" y="4449619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/>
              <a:t>報告人</a:t>
            </a:r>
            <a:r>
              <a:rPr lang="zh-TW" altLang="en-US" dirty="0" smtClean="0"/>
              <a:t>：</a:t>
            </a:r>
            <a:r>
              <a:rPr lang="zh-TW" altLang="en-US" dirty="0"/>
              <a:t>陳宏圖</a:t>
            </a:r>
          </a:p>
        </p:txBody>
      </p:sp>
    </p:spTree>
    <p:extLst>
      <p:ext uri="{BB962C8B-B14F-4D97-AF65-F5344CB8AC3E}">
        <p14:creationId xmlns:p14="http://schemas.microsoft.com/office/powerpoint/2010/main" val="3349958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0" y="0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739318" y="186343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altLang="zh-TW" sz="3200" dirty="0" smtClean="0"/>
          </a:p>
          <a:p>
            <a:r>
              <a:rPr lang="zh-TW" altLang="en-US" sz="3200" dirty="0" smtClean="0"/>
              <a:t>      </a:t>
            </a:r>
            <a:endParaRPr lang="en-US" altLang="zh-TW" sz="3200" dirty="0" smtClean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55389" y="926923"/>
            <a:ext cx="192732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/>
              <a:t>提報</a:t>
            </a:r>
            <a:r>
              <a:rPr lang="zh-TW" altLang="en-US" sz="3200" dirty="0" smtClean="0"/>
              <a:t>率</a:t>
            </a:r>
            <a:endParaRPr lang="zh-TW" altLang="en-US" sz="3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4631"/>
            <a:ext cx="5679831" cy="3605509"/>
          </a:xfrm>
          <a:prstGeom prst="rect">
            <a:avLst/>
          </a:prstGeom>
        </p:spPr>
      </p:pic>
      <p:sp>
        <p:nvSpPr>
          <p:cNvPr id="7" name="標題 1"/>
          <p:cNvSpPr txBox="1">
            <a:spLocks/>
          </p:cNvSpPr>
          <p:nvPr/>
        </p:nvSpPr>
        <p:spPr>
          <a:xfrm>
            <a:off x="6762405" y="844560"/>
            <a:ext cx="192732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/>
              <a:t>施測</a:t>
            </a:r>
            <a:r>
              <a:rPr lang="zh-TW" altLang="en-US" sz="3200" dirty="0" smtClean="0"/>
              <a:t>率</a:t>
            </a:r>
            <a:endParaRPr lang="zh-TW" altLang="en-US" sz="32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3760" y="2250928"/>
            <a:ext cx="6085660" cy="170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085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394855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739318" y="186343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altLang="zh-TW" sz="3200" dirty="0" smtClean="0"/>
          </a:p>
          <a:p>
            <a:r>
              <a:rPr lang="zh-TW" altLang="en-US" sz="3200" dirty="0" smtClean="0"/>
              <a:t>      </a:t>
            </a:r>
            <a:endParaRPr lang="en-US" altLang="zh-TW" sz="3200" dirty="0" smtClean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868627" y="112914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/>
              <a:t>未通過</a:t>
            </a:r>
            <a:r>
              <a:rPr lang="zh-TW" altLang="en-US" sz="3200" dirty="0" smtClean="0"/>
              <a:t>率（國語）</a:t>
            </a:r>
            <a:endParaRPr lang="zh-TW" altLang="en-US" sz="3200" dirty="0"/>
          </a:p>
        </p:txBody>
      </p:sp>
      <p:cxnSp>
        <p:nvCxnSpPr>
          <p:cNvPr id="16" name="直線單箭頭接點 15"/>
          <p:cNvCxnSpPr/>
          <p:nvPr/>
        </p:nvCxnSpPr>
        <p:spPr>
          <a:xfrm flipV="1">
            <a:off x="2750129" y="3332017"/>
            <a:ext cx="372631" cy="125846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9128"/>
            <a:ext cx="6230285" cy="3609268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3518" y="2352787"/>
            <a:ext cx="5843013" cy="3520476"/>
          </a:xfrm>
          <a:prstGeom prst="rect">
            <a:avLst/>
          </a:prstGeom>
        </p:spPr>
      </p:pic>
      <p:cxnSp>
        <p:nvCxnSpPr>
          <p:cNvPr id="19" name="直線單箭頭接點 18"/>
          <p:cNvCxnSpPr/>
          <p:nvPr/>
        </p:nvCxnSpPr>
        <p:spPr>
          <a:xfrm>
            <a:off x="1582615" y="4688999"/>
            <a:ext cx="176741" cy="283406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/>
          <p:cNvCxnSpPr/>
          <p:nvPr/>
        </p:nvCxnSpPr>
        <p:spPr>
          <a:xfrm>
            <a:off x="7704005" y="3269094"/>
            <a:ext cx="226365" cy="365938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單箭頭接點 9"/>
          <p:cNvCxnSpPr/>
          <p:nvPr/>
        </p:nvCxnSpPr>
        <p:spPr>
          <a:xfrm>
            <a:off x="3426592" y="4533062"/>
            <a:ext cx="92987" cy="43934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單箭頭接點 20"/>
          <p:cNvCxnSpPr/>
          <p:nvPr/>
        </p:nvCxnSpPr>
        <p:spPr>
          <a:xfrm>
            <a:off x="9557761" y="2597727"/>
            <a:ext cx="92987" cy="43934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414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90600" y="365079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739318" y="186343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altLang="zh-TW" sz="3200" dirty="0" smtClean="0"/>
          </a:p>
          <a:p>
            <a:r>
              <a:rPr lang="zh-TW" altLang="en-US" sz="3200" dirty="0" smtClean="0"/>
              <a:t>      </a:t>
            </a:r>
            <a:endParaRPr lang="en-US" altLang="zh-TW" sz="3200" dirty="0" smtClean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868627" y="112914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/>
              <a:t>未通過</a:t>
            </a:r>
            <a:r>
              <a:rPr lang="zh-TW" altLang="en-US" sz="3200" dirty="0"/>
              <a:t>率</a:t>
            </a:r>
            <a:r>
              <a:rPr lang="zh-TW" altLang="en-US" sz="3200" dirty="0" smtClean="0"/>
              <a:t>（</a:t>
            </a:r>
            <a:r>
              <a:rPr lang="zh-TW" altLang="en-US" sz="3200" dirty="0"/>
              <a:t>數學</a:t>
            </a:r>
            <a:r>
              <a:rPr lang="zh-TW" altLang="en-US" sz="3200" dirty="0" smtClean="0"/>
              <a:t>）</a:t>
            </a:r>
            <a:endParaRPr lang="zh-TW" altLang="en-US" sz="3200" dirty="0"/>
          </a:p>
        </p:txBody>
      </p:sp>
      <p:cxnSp>
        <p:nvCxnSpPr>
          <p:cNvPr id="10" name="直線單箭頭接點 9"/>
          <p:cNvCxnSpPr/>
          <p:nvPr/>
        </p:nvCxnSpPr>
        <p:spPr>
          <a:xfrm flipV="1">
            <a:off x="9730663" y="5232401"/>
            <a:ext cx="341746" cy="18472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/>
          <p:cNvCxnSpPr/>
          <p:nvPr/>
        </p:nvCxnSpPr>
        <p:spPr>
          <a:xfrm flipH="1">
            <a:off x="10891372" y="4784432"/>
            <a:ext cx="204174" cy="65116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/>
          <p:cNvCxnSpPr/>
          <p:nvPr/>
        </p:nvCxnSpPr>
        <p:spPr>
          <a:xfrm flipV="1">
            <a:off x="8982366" y="4890650"/>
            <a:ext cx="372631" cy="125846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單箭頭接點 25"/>
          <p:cNvCxnSpPr/>
          <p:nvPr/>
        </p:nvCxnSpPr>
        <p:spPr>
          <a:xfrm flipV="1">
            <a:off x="1188315" y="4460144"/>
            <a:ext cx="372631" cy="125846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單箭頭接點 26"/>
          <p:cNvCxnSpPr/>
          <p:nvPr/>
        </p:nvCxnSpPr>
        <p:spPr>
          <a:xfrm flipV="1">
            <a:off x="2036621" y="3903078"/>
            <a:ext cx="372631" cy="125846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單箭頭接點 27"/>
          <p:cNvCxnSpPr/>
          <p:nvPr/>
        </p:nvCxnSpPr>
        <p:spPr>
          <a:xfrm flipV="1">
            <a:off x="2757208" y="4430703"/>
            <a:ext cx="341746" cy="18472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單箭頭接點 28"/>
          <p:cNvCxnSpPr/>
          <p:nvPr/>
        </p:nvCxnSpPr>
        <p:spPr>
          <a:xfrm flipH="1">
            <a:off x="4013260" y="3503459"/>
            <a:ext cx="204174" cy="65116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91" y="2471308"/>
            <a:ext cx="5803031" cy="3370283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043" y="2471308"/>
            <a:ext cx="5835359" cy="3370283"/>
          </a:xfrm>
          <a:prstGeom prst="rect">
            <a:avLst/>
          </a:prstGeom>
        </p:spPr>
      </p:pic>
      <p:cxnSp>
        <p:nvCxnSpPr>
          <p:cNvPr id="20" name="直線單箭頭接點 19"/>
          <p:cNvCxnSpPr/>
          <p:nvPr/>
        </p:nvCxnSpPr>
        <p:spPr>
          <a:xfrm>
            <a:off x="1582615" y="4688999"/>
            <a:ext cx="176741" cy="283406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單箭頭接點 20"/>
          <p:cNvCxnSpPr/>
          <p:nvPr/>
        </p:nvCxnSpPr>
        <p:spPr>
          <a:xfrm>
            <a:off x="7652238" y="3458266"/>
            <a:ext cx="176741" cy="283406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712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90600" y="365079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739318" y="186343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altLang="zh-TW" sz="3200" dirty="0" smtClean="0"/>
          </a:p>
          <a:p>
            <a:r>
              <a:rPr lang="zh-TW" altLang="en-US" sz="3200" dirty="0" smtClean="0"/>
              <a:t>      </a:t>
            </a:r>
            <a:endParaRPr lang="en-US" altLang="zh-TW" sz="3200" dirty="0" smtClean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868627" y="112914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/>
              <a:t>未通過</a:t>
            </a:r>
            <a:r>
              <a:rPr lang="zh-TW" altLang="en-US" sz="3200" dirty="0" smtClean="0"/>
              <a:t>率（英語）</a:t>
            </a:r>
            <a:endParaRPr lang="zh-TW" altLang="en-US" sz="3200" dirty="0"/>
          </a:p>
        </p:txBody>
      </p:sp>
      <p:cxnSp>
        <p:nvCxnSpPr>
          <p:cNvPr id="10" name="直線單箭頭接點 9"/>
          <p:cNvCxnSpPr/>
          <p:nvPr/>
        </p:nvCxnSpPr>
        <p:spPr>
          <a:xfrm flipV="1">
            <a:off x="9362225" y="4878958"/>
            <a:ext cx="581110" cy="3866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/>
          <p:cNvCxnSpPr/>
          <p:nvPr/>
        </p:nvCxnSpPr>
        <p:spPr>
          <a:xfrm flipV="1">
            <a:off x="10123054" y="4012617"/>
            <a:ext cx="575684" cy="202172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單箭頭接點 26"/>
          <p:cNvCxnSpPr/>
          <p:nvPr/>
        </p:nvCxnSpPr>
        <p:spPr>
          <a:xfrm flipV="1">
            <a:off x="3713018" y="3432391"/>
            <a:ext cx="368016" cy="34027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單箭頭接點 27"/>
          <p:cNvCxnSpPr/>
          <p:nvPr/>
        </p:nvCxnSpPr>
        <p:spPr>
          <a:xfrm flipV="1">
            <a:off x="2835564" y="3432391"/>
            <a:ext cx="426463" cy="19479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14" y="2483427"/>
            <a:ext cx="5421881" cy="3594758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9777" y="2483427"/>
            <a:ext cx="6320745" cy="3674042"/>
          </a:xfrm>
          <a:prstGeom prst="rect">
            <a:avLst/>
          </a:prstGeom>
        </p:spPr>
      </p:pic>
      <p:cxnSp>
        <p:nvCxnSpPr>
          <p:cNvPr id="13" name="直線單箭頭接點 12"/>
          <p:cNvCxnSpPr/>
          <p:nvPr/>
        </p:nvCxnSpPr>
        <p:spPr>
          <a:xfrm>
            <a:off x="2488223" y="4800600"/>
            <a:ext cx="238287" cy="361764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直線單箭頭接點 14"/>
          <p:cNvCxnSpPr/>
          <p:nvPr/>
        </p:nvCxnSpPr>
        <p:spPr>
          <a:xfrm>
            <a:off x="7974623" y="2813153"/>
            <a:ext cx="364310" cy="31407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" name="直線單箭頭接點 16"/>
          <p:cNvCxnSpPr/>
          <p:nvPr/>
        </p:nvCxnSpPr>
        <p:spPr>
          <a:xfrm>
            <a:off x="3158121" y="3361793"/>
            <a:ext cx="279307" cy="2407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/>
          <p:cNvCxnSpPr/>
          <p:nvPr/>
        </p:nvCxnSpPr>
        <p:spPr>
          <a:xfrm>
            <a:off x="8948121" y="3083008"/>
            <a:ext cx="284220" cy="29919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693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394855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739318" y="186343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altLang="zh-TW" sz="3200" dirty="0" smtClean="0"/>
          </a:p>
          <a:p>
            <a:r>
              <a:rPr lang="zh-TW" altLang="en-US" sz="3200" dirty="0" smtClean="0"/>
              <a:t>      </a:t>
            </a:r>
            <a:endParaRPr lang="en-US" altLang="zh-TW" sz="3200" dirty="0" smtClean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02635" y="163483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/>
              <a:t>測驗</a:t>
            </a:r>
            <a:r>
              <a:rPr lang="zh-TW" altLang="en-US" sz="3200" dirty="0" smtClean="0"/>
              <a:t>結果</a:t>
            </a:r>
            <a:endParaRPr lang="en-US" altLang="zh-TW" sz="3200" dirty="0" smtClean="0"/>
          </a:p>
          <a:p>
            <a:r>
              <a:rPr lang="zh-TW" altLang="en-US" sz="3200" dirty="0"/>
              <a:t>報告</a:t>
            </a:r>
            <a:endParaRPr lang="zh-TW" altLang="en-US" sz="3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423" y="1863436"/>
            <a:ext cx="9681577" cy="4734839"/>
          </a:xfrm>
          <a:prstGeom prst="rect">
            <a:avLst/>
          </a:prstGeom>
        </p:spPr>
      </p:pic>
      <p:cxnSp>
        <p:nvCxnSpPr>
          <p:cNvPr id="9" name="直線單箭頭接點 8"/>
          <p:cNvCxnSpPr/>
          <p:nvPr/>
        </p:nvCxnSpPr>
        <p:spPr>
          <a:xfrm>
            <a:off x="3613638" y="2945423"/>
            <a:ext cx="1222131" cy="38659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968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394855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739318" y="186343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altLang="zh-TW" sz="3200" dirty="0" smtClean="0"/>
          </a:p>
          <a:p>
            <a:r>
              <a:rPr lang="zh-TW" altLang="en-US" sz="3200" dirty="0" smtClean="0"/>
              <a:t>      </a:t>
            </a:r>
            <a:endParaRPr lang="en-US" altLang="zh-TW" sz="3200" dirty="0" smtClean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29012" y="1384123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 smtClean="0"/>
              <a:t>學生測驗</a:t>
            </a:r>
            <a:endParaRPr lang="en-US" altLang="zh-TW" sz="3200" dirty="0" smtClean="0"/>
          </a:p>
          <a:p>
            <a:r>
              <a:rPr lang="zh-TW" altLang="en-US" sz="3200" dirty="0" smtClean="0"/>
              <a:t>歷程</a:t>
            </a:r>
            <a:endParaRPr lang="zh-TW" altLang="en-US" sz="3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634837"/>
            <a:ext cx="8102600" cy="5112130"/>
          </a:xfrm>
          <a:prstGeom prst="rect">
            <a:avLst/>
          </a:prstGeom>
        </p:spPr>
      </p:pic>
      <p:cxnSp>
        <p:nvCxnSpPr>
          <p:cNvPr id="7" name="直線單箭頭接點 6"/>
          <p:cNvCxnSpPr/>
          <p:nvPr/>
        </p:nvCxnSpPr>
        <p:spPr>
          <a:xfrm flipV="1">
            <a:off x="4149969" y="4747846"/>
            <a:ext cx="1028700" cy="101111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8858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394855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739318" y="1863436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altLang="zh-TW" sz="3200" dirty="0" smtClean="0"/>
          </a:p>
          <a:p>
            <a:r>
              <a:rPr lang="zh-TW" altLang="en-US" sz="3200" dirty="0" smtClean="0"/>
              <a:t>      </a:t>
            </a:r>
            <a:endParaRPr lang="en-US" altLang="zh-TW" sz="3200" dirty="0" smtClean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48684" y="1493643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 smtClean="0"/>
              <a:t>學生測驗</a:t>
            </a:r>
            <a:endParaRPr lang="en-US" altLang="zh-TW" sz="3200" dirty="0" smtClean="0"/>
          </a:p>
          <a:p>
            <a:r>
              <a:rPr lang="zh-TW" altLang="en-US" sz="3200" dirty="0"/>
              <a:t>歷程</a:t>
            </a:r>
            <a:endParaRPr lang="zh-TW" altLang="en-US" sz="3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358" y="1634837"/>
            <a:ext cx="10008642" cy="5170910"/>
          </a:xfrm>
          <a:prstGeom prst="rect">
            <a:avLst/>
          </a:prstGeom>
        </p:spPr>
      </p:pic>
      <p:cxnSp>
        <p:nvCxnSpPr>
          <p:cNvPr id="7" name="直線單箭頭接點 6"/>
          <p:cNvCxnSpPr/>
          <p:nvPr/>
        </p:nvCxnSpPr>
        <p:spPr>
          <a:xfrm flipH="1">
            <a:off x="9717741" y="2733625"/>
            <a:ext cx="1849353" cy="132738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765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413328"/>
            <a:ext cx="9383736" cy="1239982"/>
          </a:xfrm>
        </p:spPr>
        <p:txBody>
          <a:bodyPr/>
          <a:lstStyle/>
          <a:p>
            <a:r>
              <a:rPr lang="zh-TW" altLang="en-US" dirty="0"/>
              <a:t>檢討</a:t>
            </a:r>
            <a:r>
              <a:rPr lang="zh-TW" altLang="en-US" dirty="0" smtClean="0"/>
              <a:t>與改進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57631" y="1824183"/>
            <a:ext cx="6972931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 smtClean="0"/>
              <a:t>1</a:t>
            </a:r>
            <a:r>
              <a:rPr lang="zh-TW" altLang="en-US" sz="4800" dirty="0" smtClean="0"/>
              <a:t>、請假（法、理、情）。</a:t>
            </a:r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57631" y="2688439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2</a:t>
            </a:r>
            <a:r>
              <a:rPr lang="zh-TW" altLang="en-US" sz="4800" dirty="0" smtClean="0"/>
              <a:t>、</a:t>
            </a:r>
            <a:r>
              <a:rPr lang="zh-TW" altLang="en-US" sz="4800" dirty="0">
                <a:hlinkClick r:id="rId2" action="ppaction://hlinkfile"/>
              </a:rPr>
              <a:t>教師進修</a:t>
            </a:r>
            <a:r>
              <a:rPr lang="zh-TW" altLang="en-US" sz="4800" dirty="0" smtClean="0"/>
              <a:t>。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97042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14446" y="795483"/>
            <a:ext cx="8755812" cy="1091047"/>
          </a:xfrm>
        </p:spPr>
        <p:txBody>
          <a:bodyPr/>
          <a:lstStyle/>
          <a:p>
            <a:r>
              <a:rPr lang="zh-TW" altLang="en-US" dirty="0"/>
              <a:t>宣導要記錄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314446" y="239914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222082" y="2092039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22082" y="3126512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22081" y="4366494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942370" y="2109933"/>
            <a:ext cx="8755812" cy="10910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 smtClean="0"/>
              <a:t>輔導要登打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90" y="3218874"/>
            <a:ext cx="4499183" cy="337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3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300535" y="4259120"/>
            <a:ext cx="11766717" cy="1239982"/>
          </a:xfrm>
        </p:spPr>
        <p:txBody>
          <a:bodyPr/>
          <a:lstStyle/>
          <a:p>
            <a:r>
              <a:rPr lang="zh-TW" altLang="en-US" dirty="0" smtClean="0"/>
              <a:t>     謝謝聆聽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祝暑假平安喜樂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en-US" dirty="0" smtClean="0"/>
              <a:t>心想事成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</a:t>
            </a:r>
            <a:r>
              <a:rPr lang="zh-TW" altLang="en-US" dirty="0" smtClean="0"/>
              <a:t>     </a:t>
            </a:r>
            <a:r>
              <a:rPr lang="en-US" altLang="zh-TW" dirty="0" err="1" smtClean="0"/>
              <a:t>masalu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314446" y="239914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222082" y="2092039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22082" y="3126512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22081" y="4366494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04600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54955" y="1447801"/>
            <a:ext cx="9383736" cy="1239982"/>
          </a:xfrm>
        </p:spPr>
        <p:txBody>
          <a:bodyPr/>
          <a:lstStyle/>
          <a:p>
            <a:r>
              <a:rPr lang="zh-TW" altLang="en-US" dirty="0"/>
              <a:t>感謝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9384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413328"/>
            <a:ext cx="9383736" cy="1239982"/>
          </a:xfrm>
        </p:spPr>
        <p:txBody>
          <a:bodyPr/>
          <a:lstStyle/>
          <a:p>
            <a:r>
              <a:rPr lang="zh-TW" altLang="en-US" dirty="0"/>
              <a:t>宣導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57631" y="1824183"/>
            <a:ext cx="7614769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 smtClean="0"/>
              <a:t>1</a:t>
            </a:r>
            <a:r>
              <a:rPr lang="zh-TW" altLang="en-US" sz="4800" dirty="0" smtClean="0"/>
              <a:t>、不得體罰（兼職</a:t>
            </a:r>
            <a:r>
              <a:rPr lang="zh-TW" altLang="en-US" sz="4800" dirty="0"/>
              <a:t> </a:t>
            </a:r>
            <a:r>
              <a:rPr lang="zh-TW" altLang="en-US" sz="4800" dirty="0" smtClean="0"/>
              <a:t>      ）。</a:t>
            </a:r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157631" y="2688439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2</a:t>
            </a:r>
            <a:r>
              <a:rPr lang="zh-TW" altLang="en-US" sz="4800" dirty="0" smtClean="0"/>
              <a:t>、不得違反性平事件。</a:t>
            </a:r>
            <a:endParaRPr lang="zh-TW" altLang="en-US" sz="4800" dirty="0"/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157631" y="3667493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3</a:t>
            </a:r>
            <a:r>
              <a:rPr lang="zh-TW" altLang="en-US" sz="4800" dirty="0" smtClean="0"/>
              <a:t>、</a:t>
            </a:r>
            <a:r>
              <a:rPr lang="zh-TW" altLang="en-US" sz="4800" dirty="0" smtClean="0">
                <a:hlinkClick r:id="rId2" action="ppaction://hlinkfile"/>
              </a:rPr>
              <a:t>不得違反教師法第</a:t>
            </a:r>
            <a:r>
              <a:rPr lang="en-US" altLang="zh-TW" sz="4800" dirty="0" smtClean="0">
                <a:hlinkClick r:id="rId2" action="ppaction://hlinkfile"/>
              </a:rPr>
              <a:t>14</a:t>
            </a:r>
            <a:r>
              <a:rPr lang="zh-TW" altLang="en-US" sz="4800" dirty="0" smtClean="0">
                <a:hlinkClick r:id="rId2" action="ppaction://hlinkfile"/>
              </a:rPr>
              <a:t>條</a:t>
            </a:r>
            <a:r>
              <a:rPr lang="zh-TW" altLang="en-US" sz="4800" dirty="0" smtClean="0"/>
              <a:t>。</a:t>
            </a:r>
            <a:endParaRPr lang="zh-TW" altLang="en-US" sz="4800" dirty="0"/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157631" y="5666656"/>
            <a:ext cx="1176671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5</a:t>
            </a:r>
            <a:r>
              <a:rPr lang="zh-TW" altLang="en-US" sz="4800" dirty="0" smtClean="0"/>
              <a:t>、</a:t>
            </a:r>
            <a:r>
              <a:rPr lang="zh-TW" altLang="en-US" sz="4800" dirty="0" smtClean="0">
                <a:hlinkClick r:id="rId3" action="ppaction://hlinkfile"/>
              </a:rPr>
              <a:t>面對媒體</a:t>
            </a:r>
            <a:endParaRPr lang="zh-TW" altLang="en-US" sz="4800" dirty="0"/>
          </a:p>
        </p:txBody>
      </p:sp>
      <p:sp>
        <p:nvSpPr>
          <p:cNvPr id="10" name="標題 1">
            <a:hlinkClick r:id="rId4" action="ppaction://hlinkfile"/>
          </p:cNvPr>
          <p:cNvSpPr txBox="1">
            <a:spLocks/>
          </p:cNvSpPr>
          <p:nvPr/>
        </p:nvSpPr>
        <p:spPr>
          <a:xfrm>
            <a:off x="157631" y="4646547"/>
            <a:ext cx="8052719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4</a:t>
            </a:r>
            <a:r>
              <a:rPr lang="zh-TW" altLang="en-US" sz="4800" dirty="0" smtClean="0"/>
              <a:t>、</a:t>
            </a:r>
            <a:r>
              <a:rPr lang="zh-TW" altLang="en-US" sz="4800" dirty="0" smtClean="0">
                <a:hlinkClick r:id="rId4" action="ppaction://hlinkfile"/>
              </a:rPr>
              <a:t>差旅費請領注意事項</a:t>
            </a:r>
            <a:r>
              <a:rPr lang="zh-TW" altLang="en-US" sz="4800" dirty="0" smtClean="0"/>
              <a:t>。</a:t>
            </a:r>
            <a:endParaRPr lang="zh-TW" altLang="en-US" sz="4800" dirty="0"/>
          </a:p>
        </p:txBody>
      </p:sp>
      <p:sp>
        <p:nvSpPr>
          <p:cNvPr id="11" name="標題 1"/>
          <p:cNvSpPr txBox="1">
            <a:spLocks/>
          </p:cNvSpPr>
          <p:nvPr/>
        </p:nvSpPr>
        <p:spPr>
          <a:xfrm>
            <a:off x="8022396" y="1514533"/>
            <a:ext cx="398487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6</a:t>
            </a:r>
            <a:r>
              <a:rPr lang="zh-TW" altLang="en-US" sz="4800" dirty="0" smtClean="0"/>
              <a:t>、請假事宜</a:t>
            </a:r>
            <a:endParaRPr lang="zh-TW" altLang="en-US" sz="4800" dirty="0"/>
          </a:p>
        </p:txBody>
      </p:sp>
      <p:pic>
        <p:nvPicPr>
          <p:cNvPr id="6" name="圖片 5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569" y="1990864"/>
            <a:ext cx="567469" cy="526048"/>
          </a:xfrm>
          <a:prstGeom prst="rect">
            <a:avLst/>
          </a:prstGeom>
        </p:spPr>
      </p:pic>
      <p:pic>
        <p:nvPicPr>
          <p:cNvPr id="12" name="圖片 11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49" y="1990864"/>
            <a:ext cx="561190" cy="561190"/>
          </a:xfrm>
          <a:prstGeom prst="rect">
            <a:avLst/>
          </a:prstGeom>
        </p:spPr>
      </p:pic>
      <p:sp>
        <p:nvSpPr>
          <p:cNvPr id="13" name="標題 1"/>
          <p:cNvSpPr txBox="1">
            <a:spLocks/>
          </p:cNvSpPr>
          <p:nvPr/>
        </p:nvSpPr>
        <p:spPr>
          <a:xfrm>
            <a:off x="8059545" y="4642486"/>
            <a:ext cx="3984878" cy="8081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4800" dirty="0"/>
              <a:t>7</a:t>
            </a:r>
            <a:r>
              <a:rPr lang="zh-TW" altLang="en-US" sz="4800" dirty="0" smtClean="0"/>
              <a:t>、</a:t>
            </a:r>
            <a:r>
              <a:rPr lang="zh-TW" altLang="en-US" sz="4800" dirty="0"/>
              <a:t>有</a:t>
            </a:r>
            <a:r>
              <a:rPr lang="zh-TW" altLang="en-US" sz="4800" dirty="0" smtClean="0"/>
              <a:t>需求找上級指導單位，不得私自對外募款或義賣。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81428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413328"/>
            <a:ext cx="9383736" cy="1239982"/>
          </a:xfrm>
        </p:spPr>
        <p:txBody>
          <a:bodyPr/>
          <a:lstStyle/>
          <a:p>
            <a:r>
              <a:rPr lang="zh-TW" altLang="en-US" dirty="0">
                <a:hlinkClick r:id="rId2" action="ppaction://hlinkfile"/>
              </a:rPr>
              <a:t>通報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1975996"/>
            <a:ext cx="124674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校安通報及關懷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起來通報：</a:t>
            </a: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）緊急通報：知悉後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小時</a:t>
            </a: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）法定通報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：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甲、乙級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知悉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後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24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小時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        丙級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知悉後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72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小時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）一般通報：知悉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後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天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8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9455" y="413328"/>
            <a:ext cx="10446327" cy="700266"/>
          </a:xfrm>
        </p:spPr>
        <p:txBody>
          <a:bodyPr/>
          <a:lstStyle/>
          <a:p>
            <a:r>
              <a:rPr lang="zh-TW" altLang="en-US" sz="5400" dirty="0"/>
              <a:t>校安通報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55" y="1087833"/>
            <a:ext cx="11453090" cy="567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0522" y="1449526"/>
            <a:ext cx="21804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知悉後</a:t>
            </a:r>
            <a:r>
              <a:rPr lang="en-US" altLang="zh-TW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</a:t>
            </a:r>
            <a:r>
              <a:rPr lang="zh-TW" alt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小時</a:t>
            </a:r>
            <a:endParaRPr lang="zh-TW" altLang="en-US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43150" y="4151696"/>
            <a:ext cx="23807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知悉</a:t>
            </a:r>
            <a:r>
              <a:rPr lang="zh-TW" alt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後</a:t>
            </a:r>
            <a:r>
              <a:rPr lang="en-US" altLang="zh-TW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24</a:t>
            </a:r>
            <a:r>
              <a:rPr lang="zh-TW" alt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小時</a:t>
            </a:r>
            <a:endParaRPr lang="zh-TW" altLang="en-US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0724" y="4872346"/>
            <a:ext cx="23807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知悉</a:t>
            </a:r>
            <a:r>
              <a:rPr lang="zh-TW" alt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後</a:t>
            </a:r>
            <a:r>
              <a:rPr lang="en-US" altLang="zh-TW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24</a:t>
            </a:r>
            <a:r>
              <a:rPr lang="zh-TW" alt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小時</a:t>
            </a:r>
            <a:endParaRPr lang="zh-TW" altLang="en-US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91965" y="5130068"/>
            <a:ext cx="23807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知悉</a:t>
            </a:r>
            <a:r>
              <a:rPr lang="zh-TW" alt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後</a:t>
            </a:r>
            <a:r>
              <a:rPr lang="en-US" altLang="zh-TW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r>
              <a:rPr lang="en-US" altLang="zh-TW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</a:t>
            </a:r>
            <a:r>
              <a:rPr lang="zh-TW" alt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小時</a:t>
            </a:r>
            <a:endParaRPr lang="zh-TW" altLang="en-US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4313" y="6163783"/>
            <a:ext cx="18213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知悉</a:t>
            </a:r>
            <a:r>
              <a:rPr lang="zh-TW" alt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後</a:t>
            </a:r>
            <a:r>
              <a:rPr lang="en-US" altLang="zh-TW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r>
              <a:rPr lang="zh-TW" altLang="en-US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天</a:t>
            </a:r>
            <a:endParaRPr lang="zh-TW" altLang="en-US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414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8301" y="1284707"/>
            <a:ext cx="11863699" cy="1239982"/>
          </a:xfrm>
        </p:spPr>
        <p:txBody>
          <a:bodyPr/>
          <a:lstStyle/>
          <a:p>
            <a:r>
              <a:rPr lang="en-US" altLang="zh-TW" dirty="0" smtClean="0"/>
              <a:t>111</a:t>
            </a:r>
            <a:r>
              <a:rPr lang="zh-TW" altLang="en-US" dirty="0" smtClean="0"/>
              <a:t>學年學校推</a:t>
            </a:r>
            <a:r>
              <a:rPr lang="zh-TW" altLang="en-US" dirty="0"/>
              <a:t>動</a:t>
            </a:r>
            <a:r>
              <a:rPr lang="en-US" altLang="zh-TW" dirty="0" smtClean="0"/>
              <a:t>--</a:t>
            </a:r>
            <a:r>
              <a:rPr lang="zh-TW" altLang="en-US" dirty="0" smtClean="0"/>
              <a:t>三滿校園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532" y="2524689"/>
            <a:ext cx="103539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書香滿校園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樂聲滿校園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運動滿校園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8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394855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840918" y="244532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/>
              <a:t>統計</a:t>
            </a:r>
            <a:r>
              <a:rPr lang="zh-TW" altLang="en-US" sz="3200" dirty="0" smtClean="0"/>
              <a:t>日期：</a:t>
            </a:r>
            <a:r>
              <a:rPr lang="en-US" altLang="zh-TW" sz="3200" dirty="0" smtClean="0"/>
              <a:t>111</a:t>
            </a:r>
            <a:r>
              <a:rPr lang="zh-TW" altLang="en-US" sz="3200" dirty="0" smtClean="0"/>
              <a:t>年</a:t>
            </a:r>
            <a:r>
              <a:rPr lang="en-US" altLang="zh-TW" sz="3200" dirty="0" smtClean="0"/>
              <a:t>08</a:t>
            </a:r>
            <a:r>
              <a:rPr lang="zh-TW" altLang="en-US" sz="3200" dirty="0" smtClean="0"/>
              <a:t>月</a:t>
            </a:r>
            <a:r>
              <a:rPr lang="en-US" altLang="zh-TW" sz="3200" dirty="0" smtClean="0"/>
              <a:t>1</a:t>
            </a:r>
            <a:r>
              <a:rPr lang="zh-TW" altLang="en-US" sz="3200" dirty="0" smtClean="0"/>
              <a:t>日</a:t>
            </a:r>
            <a:endParaRPr lang="en-US" altLang="zh-TW" sz="3200" dirty="0" smtClean="0"/>
          </a:p>
          <a:p>
            <a:r>
              <a:rPr lang="zh-TW" altLang="en-US" sz="3200" dirty="0" smtClean="0"/>
              <a:t>                   到</a:t>
            </a:r>
            <a:endParaRPr lang="en-US" altLang="zh-TW" sz="3200" dirty="0" smtClean="0"/>
          </a:p>
          <a:p>
            <a:r>
              <a:rPr lang="zh-TW" altLang="en-US" sz="3200" dirty="0" smtClean="0"/>
              <a:t>                  </a:t>
            </a:r>
            <a:r>
              <a:rPr lang="en-US" altLang="zh-TW" sz="3200" dirty="0" smtClean="0"/>
              <a:t>112</a:t>
            </a:r>
            <a:r>
              <a:rPr lang="zh-TW" altLang="en-US" sz="3200" dirty="0" smtClean="0"/>
              <a:t>年</a:t>
            </a:r>
            <a:r>
              <a:rPr lang="en-US" altLang="zh-TW" sz="3200" dirty="0" smtClean="0"/>
              <a:t>1</a:t>
            </a:r>
            <a:r>
              <a:rPr lang="zh-TW" altLang="en-US" sz="3200" dirty="0" smtClean="0"/>
              <a:t>月</a:t>
            </a:r>
            <a:r>
              <a:rPr lang="en-US" altLang="zh-TW" sz="3200" dirty="0" smtClean="0"/>
              <a:t>31</a:t>
            </a:r>
            <a:r>
              <a:rPr lang="zh-TW" altLang="en-US" sz="3200" dirty="0" smtClean="0"/>
              <a:t>日</a:t>
            </a:r>
            <a:endParaRPr lang="zh-TW" altLang="en-US" sz="3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252" y="12180"/>
            <a:ext cx="2719355" cy="684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14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39318" y="394855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840918" y="244532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/>
              <a:t>統計</a:t>
            </a:r>
            <a:r>
              <a:rPr lang="zh-TW" altLang="en-US" sz="3200" dirty="0" smtClean="0"/>
              <a:t>日期：</a:t>
            </a:r>
            <a:r>
              <a:rPr lang="en-US" altLang="zh-TW" sz="3200" dirty="0" smtClean="0"/>
              <a:t>112</a:t>
            </a:r>
            <a:r>
              <a:rPr lang="zh-TW" altLang="en-US" sz="3200" dirty="0" smtClean="0"/>
              <a:t>年</a:t>
            </a:r>
            <a:r>
              <a:rPr lang="en-US" altLang="zh-TW" sz="3200" dirty="0" smtClean="0"/>
              <a:t>02</a:t>
            </a:r>
            <a:r>
              <a:rPr lang="zh-TW" altLang="en-US" sz="3200" dirty="0" smtClean="0"/>
              <a:t>月</a:t>
            </a:r>
            <a:r>
              <a:rPr lang="en-US" altLang="zh-TW" sz="3200" dirty="0" smtClean="0"/>
              <a:t>1</a:t>
            </a:r>
            <a:r>
              <a:rPr lang="zh-TW" altLang="en-US" sz="3200" dirty="0" smtClean="0"/>
              <a:t>日</a:t>
            </a:r>
            <a:endParaRPr lang="en-US" altLang="zh-TW" sz="3200" dirty="0" smtClean="0"/>
          </a:p>
          <a:p>
            <a:r>
              <a:rPr lang="zh-TW" altLang="en-US" sz="3200" dirty="0" smtClean="0"/>
              <a:t>                   到</a:t>
            </a:r>
            <a:endParaRPr lang="en-US" altLang="zh-TW" sz="3200" dirty="0" smtClean="0"/>
          </a:p>
          <a:p>
            <a:r>
              <a:rPr lang="zh-TW" altLang="en-US" sz="3200" dirty="0" smtClean="0"/>
              <a:t>                  </a:t>
            </a:r>
            <a:r>
              <a:rPr lang="en-US" altLang="zh-TW" sz="3200" dirty="0" smtClean="0"/>
              <a:t>112</a:t>
            </a:r>
            <a:r>
              <a:rPr lang="zh-TW" altLang="en-US" sz="3200" dirty="0" smtClean="0"/>
              <a:t>年</a:t>
            </a:r>
            <a:r>
              <a:rPr lang="en-US" altLang="zh-TW" sz="3200" dirty="0" smtClean="0"/>
              <a:t>06</a:t>
            </a:r>
            <a:r>
              <a:rPr lang="zh-TW" altLang="en-US" sz="3200" dirty="0" smtClean="0"/>
              <a:t>月</a:t>
            </a:r>
            <a:r>
              <a:rPr lang="en-US" altLang="zh-TW" sz="3200" dirty="0" smtClean="0"/>
              <a:t>29</a:t>
            </a:r>
            <a:r>
              <a:rPr lang="zh-TW" altLang="en-US" sz="3200" dirty="0" smtClean="0"/>
              <a:t>日</a:t>
            </a:r>
            <a:endParaRPr lang="zh-TW" altLang="en-US" sz="3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8732" y="112979"/>
            <a:ext cx="3645367" cy="674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990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0572" y="69540"/>
            <a:ext cx="9383736" cy="1239982"/>
          </a:xfrm>
        </p:spPr>
        <p:txBody>
          <a:bodyPr/>
          <a:lstStyle/>
          <a:p>
            <a:r>
              <a:rPr lang="zh-TW" altLang="en-US" dirty="0"/>
              <a:t>科技化評量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322171" y="949953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3200" dirty="0"/>
              <a:t>影片您看了</a:t>
            </a:r>
            <a:r>
              <a:rPr lang="zh-TW" altLang="en-US" sz="3200" dirty="0" smtClean="0"/>
              <a:t>嗎？</a:t>
            </a:r>
            <a:endParaRPr lang="en-US" altLang="zh-TW" sz="3200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0161" y="1183083"/>
            <a:ext cx="8053753" cy="5617696"/>
          </a:xfrm>
          <a:prstGeom prst="rect">
            <a:avLst/>
          </a:prstGeom>
        </p:spPr>
      </p:pic>
      <p:cxnSp>
        <p:nvCxnSpPr>
          <p:cNvPr id="7" name="直線單箭頭接點 6"/>
          <p:cNvCxnSpPr/>
          <p:nvPr/>
        </p:nvCxnSpPr>
        <p:spPr>
          <a:xfrm flipV="1">
            <a:off x="5011615" y="4528038"/>
            <a:ext cx="3472962" cy="18991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9759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離子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486</TotalTime>
  <Words>317</Words>
  <Application>Microsoft Office PowerPoint</Application>
  <PresentationFormat>寬螢幕</PresentationFormat>
  <Paragraphs>77</Paragraphs>
  <Slides>19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6" baseType="lpstr">
      <vt:lpstr>新細明體</vt:lpstr>
      <vt:lpstr>Arial</vt:lpstr>
      <vt:lpstr>Calibri</vt:lpstr>
      <vt:lpstr>Century Gothic</vt:lpstr>
      <vt:lpstr>Times New Roman</vt:lpstr>
      <vt:lpstr>Wingdings 3</vt:lpstr>
      <vt:lpstr>離子</vt:lpstr>
      <vt:lpstr>111學年第二學期期末校務會議</vt:lpstr>
      <vt:lpstr>感謝</vt:lpstr>
      <vt:lpstr>宣導</vt:lpstr>
      <vt:lpstr>通報</vt:lpstr>
      <vt:lpstr>校安通報</vt:lpstr>
      <vt:lpstr>111學年學校推動--三滿校園</vt:lpstr>
      <vt:lpstr>科技化評量</vt:lpstr>
      <vt:lpstr>科技化評量</vt:lpstr>
      <vt:lpstr>科技化評量</vt:lpstr>
      <vt:lpstr>科技化評量</vt:lpstr>
      <vt:lpstr>科技化評量</vt:lpstr>
      <vt:lpstr>科技化評量</vt:lpstr>
      <vt:lpstr>科技化評量</vt:lpstr>
      <vt:lpstr>科技化評量</vt:lpstr>
      <vt:lpstr>科技化評量</vt:lpstr>
      <vt:lpstr>科技化評量</vt:lpstr>
      <vt:lpstr>檢討與改進</vt:lpstr>
      <vt:lpstr>宣導要記錄</vt:lpstr>
      <vt:lpstr>     謝謝聆聽 祝暑假平安喜樂     心想事成       masalu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109學年期末校務會議</dc:title>
  <dc:creator>USER</dc:creator>
  <cp:lastModifiedBy>USER</cp:lastModifiedBy>
  <cp:revision>51</cp:revision>
  <dcterms:created xsi:type="dcterms:W3CDTF">2021-01-19T13:11:22Z</dcterms:created>
  <dcterms:modified xsi:type="dcterms:W3CDTF">2023-06-29T03:49:44Z</dcterms:modified>
</cp:coreProperties>
</file>