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2" r:id="rId4"/>
    <p:sldId id="282" r:id="rId5"/>
    <p:sldId id="273" r:id="rId6"/>
    <p:sldId id="270" r:id="rId7"/>
    <p:sldId id="276" r:id="rId8"/>
    <p:sldId id="277" r:id="rId9"/>
    <p:sldId id="280" r:id="rId10"/>
    <p:sldId id="283" r:id="rId11"/>
    <p:sldId id="281" r:id="rId12"/>
    <p:sldId id="269" r:id="rId13"/>
    <p:sldId id="275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3/1/2023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zh-TW" altLang="en-US" smtClean="0"/>
              <a:t>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3/1/2023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111&#23416;&#24180;&#26657;&#35330;&#35506;&#31243;&#25972;&#39636;&#20839;&#23481;.pdf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&#38754;&#23565;&#23186;&#39636;.pdf" TargetMode="External"/><Relationship Id="rId7" Type="http://schemas.openxmlformats.org/officeDocument/2006/relationships/hyperlink" Target="&#20844;&#31435;&#21508;&#32026;&#23416;&#26657;&#23560;&#20219;&#25945;&#24107;&#20860;&#32887;&#34389;&#29702;&#21407;&#21063;&#20462;&#27491;&#35215;&#23450;.doc" TargetMode="External"/><Relationship Id="rId2" Type="http://schemas.openxmlformats.org/officeDocument/2006/relationships/hyperlink" Target="&#25945;&#24107;&#27861;&#31532;%20&#22235;%20&#31456;%20&#35299;&#32856;.pdf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hyperlink" Target="&#20844;&#31435;&#21508;&#32026;&#23416;&#26657;&#23560;&#20219;&#25945;&#24107;&#20860;&#32887;&#34389;&#29702;&#21407;&#21063;&#20462;&#27491;&#35215;&#23450;&#20844;&#25991;.pdf" TargetMode="External"/><Relationship Id="rId4" Type="http://schemas.openxmlformats.org/officeDocument/2006/relationships/hyperlink" Target="&#24046;&#26053;&#36027;&#35531;&#38936;&#27880;&#24847;&#20107;&#38917;.docx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hyperlink" Target="111&#23416;&#24180;&#24230;&#31532;&#20108;&#23416;&#26399;&#26657;&#38263;&#34892;&#25919;&#26371;&#35696;&#23459;&#23566;&#37325;&#40670;&#65288;&#32291;&#38263;&#21450;&#34389;&#38263;&#65289;.pdf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&#26657;&#23433;&#36890;&#22577;.pdf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163.24.180.179/134768/courseplan/111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54955" y="1447801"/>
            <a:ext cx="9383736" cy="1239982"/>
          </a:xfrm>
        </p:spPr>
        <p:txBody>
          <a:bodyPr/>
          <a:lstStyle/>
          <a:p>
            <a:r>
              <a:rPr lang="en-US" altLang="zh-TW" dirty="0" smtClean="0"/>
              <a:t>111</a:t>
            </a:r>
            <a:r>
              <a:rPr lang="zh-TW" altLang="en-US" dirty="0" smtClean="0"/>
              <a:t>學年第二學期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/>
              <a:t> </a:t>
            </a:r>
            <a:r>
              <a:rPr lang="zh-TW" altLang="en-US" dirty="0" smtClean="0"/>
              <a:t>     期初校務會議</a:t>
            </a:r>
            <a:endParaRPr lang="zh-TW" altLang="en-US" dirty="0"/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1154955" y="3064165"/>
            <a:ext cx="9383736" cy="12399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dirty="0" smtClean="0"/>
              <a:t>日期：</a:t>
            </a:r>
            <a:r>
              <a:rPr lang="en-US" altLang="zh-TW" dirty="0" smtClean="0"/>
              <a:t>112</a:t>
            </a:r>
            <a:r>
              <a:rPr lang="zh-TW" altLang="en-US" dirty="0" smtClean="0"/>
              <a:t>年</a:t>
            </a:r>
            <a:r>
              <a:rPr lang="en-US" altLang="zh-TW" dirty="0"/>
              <a:t>3</a:t>
            </a:r>
            <a:r>
              <a:rPr lang="zh-TW" altLang="en-US" dirty="0" smtClean="0"/>
              <a:t>月</a:t>
            </a:r>
            <a:r>
              <a:rPr lang="en-US" altLang="zh-TW" dirty="0" smtClean="0"/>
              <a:t>1</a:t>
            </a:r>
            <a:r>
              <a:rPr lang="zh-TW" altLang="en-US" dirty="0" smtClean="0"/>
              <a:t>日</a:t>
            </a:r>
            <a:endParaRPr lang="zh-TW" altLang="en-US" dirty="0"/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1154955" y="4449619"/>
            <a:ext cx="9383736" cy="12399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dirty="0"/>
              <a:t>報告人</a:t>
            </a:r>
            <a:r>
              <a:rPr lang="zh-TW" altLang="en-US" dirty="0" smtClean="0"/>
              <a:t>：</a:t>
            </a:r>
            <a:r>
              <a:rPr lang="zh-TW" altLang="en-US" dirty="0"/>
              <a:t>陳宏圖</a:t>
            </a:r>
          </a:p>
        </p:txBody>
      </p:sp>
    </p:spTree>
    <p:extLst>
      <p:ext uri="{BB962C8B-B14F-4D97-AF65-F5344CB8AC3E}">
        <p14:creationId xmlns:p14="http://schemas.microsoft.com/office/powerpoint/2010/main" val="334995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23192" y="3169673"/>
            <a:ext cx="8396653" cy="1239982"/>
          </a:xfrm>
        </p:spPr>
        <p:txBody>
          <a:bodyPr/>
          <a:lstStyle/>
          <a:p>
            <a:r>
              <a:rPr lang="zh-TW" altLang="en-US" b="1" dirty="0" smtClean="0">
                <a:hlinkClick r:id="rId2" action="ppaction://hlinkfile"/>
              </a:rPr>
              <a:t>校訂課程</a:t>
            </a:r>
            <a:r>
              <a:rPr lang="zh-TW" altLang="en-US" b="1" dirty="0">
                <a:hlinkClick r:id="rId2" action="ppaction://hlinkfile"/>
              </a:rPr>
              <a:t>架構圖</a:t>
            </a:r>
            <a:r>
              <a:rPr lang="en-US" altLang="zh-TW" b="1" dirty="0">
                <a:hlinkClick r:id="rId2" action="ppaction://hlinkfile"/>
              </a:rPr>
              <a:t/>
            </a:r>
            <a:br>
              <a:rPr lang="en-US" altLang="zh-TW" b="1" dirty="0">
                <a:hlinkClick r:id="rId2" action="ppaction://hlinkfile"/>
              </a:rPr>
            </a:br>
            <a:endParaRPr lang="zh-TW" altLang="en-US" dirty="0">
              <a:hlinkClick r:id="rId2" action="ppaction://hlinkfile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1154955" y="3064165"/>
            <a:ext cx="9383736" cy="12399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8676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54261" y="1990035"/>
            <a:ext cx="11863699" cy="1239982"/>
          </a:xfrm>
        </p:spPr>
        <p:txBody>
          <a:bodyPr/>
          <a:lstStyle/>
          <a:p>
            <a:r>
              <a:rPr lang="zh-TW" altLang="en-US" dirty="0" smtClean="0"/>
              <a:t>防災教育課程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（</a:t>
            </a:r>
            <a:r>
              <a:rPr lang="en-US" altLang="zh-TW" dirty="0" smtClean="0"/>
              <a:t>3/23</a:t>
            </a:r>
            <a:r>
              <a:rPr lang="zh-TW" altLang="en-US" dirty="0" smtClean="0"/>
              <a:t>教師研習）</a:t>
            </a:r>
            <a:endParaRPr lang="zh-TW" altLang="en-US" dirty="0"/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1154955" y="3064165"/>
            <a:ext cx="9383736" cy="12399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0041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14446" y="795483"/>
            <a:ext cx="8755812" cy="1091047"/>
          </a:xfrm>
        </p:spPr>
        <p:txBody>
          <a:bodyPr/>
          <a:lstStyle/>
          <a:p>
            <a:r>
              <a:rPr lang="zh-TW" altLang="en-US" dirty="0" smtClean="0"/>
              <a:t>忍</a:t>
            </a:r>
            <a:r>
              <a:rPr lang="zh-TW" altLang="en-US" dirty="0"/>
              <a:t>一時</a:t>
            </a:r>
            <a:r>
              <a:rPr lang="zh-TW" altLang="en-US" dirty="0" smtClean="0"/>
              <a:t>風平浪靜</a:t>
            </a:r>
            <a:endParaRPr lang="zh-TW" altLang="en-US" dirty="0"/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314446" y="2399147"/>
            <a:ext cx="9383736" cy="12399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zh-TW" altLang="en-US" dirty="0"/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222082" y="2092039"/>
            <a:ext cx="11766717" cy="12399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zh-TW" altLang="en-US" sz="4800" dirty="0"/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222082" y="3126512"/>
            <a:ext cx="11766717" cy="12399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zh-TW" altLang="en-US" sz="4800" dirty="0"/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222081" y="4366494"/>
            <a:ext cx="11766717" cy="12399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zh-TW" altLang="en-US" sz="4800" dirty="0"/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942370" y="2109933"/>
            <a:ext cx="8755812" cy="10910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dirty="0"/>
              <a:t>退</a:t>
            </a:r>
            <a:r>
              <a:rPr lang="zh-TW" altLang="en-US" dirty="0" smtClean="0"/>
              <a:t>一步海闊天空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333" y="691683"/>
            <a:ext cx="3583419" cy="2687564"/>
          </a:xfrm>
          <a:prstGeom prst="rect">
            <a:avLst/>
          </a:prstGeom>
        </p:spPr>
      </p:pic>
      <p:sp>
        <p:nvSpPr>
          <p:cNvPr id="9" name="標題 1"/>
          <p:cNvSpPr txBox="1">
            <a:spLocks/>
          </p:cNvSpPr>
          <p:nvPr/>
        </p:nvSpPr>
        <p:spPr>
          <a:xfrm>
            <a:off x="545453" y="4329950"/>
            <a:ext cx="11543878" cy="10910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dirty="0"/>
              <a:t>微笑是面對苦難最好的</a:t>
            </a:r>
            <a:r>
              <a:rPr lang="zh-TW" altLang="en-US" dirty="0" smtClean="0"/>
              <a:t>武器</a:t>
            </a:r>
            <a:endParaRPr lang="en-US" altLang="zh-TW" dirty="0" smtClean="0"/>
          </a:p>
        </p:txBody>
      </p:sp>
      <p:sp>
        <p:nvSpPr>
          <p:cNvPr id="10" name="標題 1"/>
          <p:cNvSpPr txBox="1">
            <a:spLocks/>
          </p:cNvSpPr>
          <p:nvPr/>
        </p:nvSpPr>
        <p:spPr>
          <a:xfrm>
            <a:off x="942369" y="5533388"/>
            <a:ext cx="5612435" cy="10910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zh-TW" dirty="0" smtClean="0">
                <a:solidFill>
                  <a:srgbClr val="92D050"/>
                </a:solidFill>
              </a:rPr>
              <a:t>--</a:t>
            </a:r>
            <a:r>
              <a:rPr lang="zh-TW" altLang="en-US" dirty="0" smtClean="0">
                <a:solidFill>
                  <a:srgbClr val="92D050"/>
                </a:solidFill>
              </a:rPr>
              <a:t>馬克</a:t>
            </a:r>
            <a:r>
              <a:rPr lang="zh-TW" altLang="en-US" dirty="0">
                <a:solidFill>
                  <a:srgbClr val="92D050"/>
                </a:solidFill>
              </a:rPr>
              <a:t>吐溫</a:t>
            </a:r>
            <a:endParaRPr lang="en-US" altLang="zh-TW" dirty="0" smtClean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00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223900" y="2865584"/>
            <a:ext cx="11766717" cy="1239982"/>
          </a:xfrm>
        </p:spPr>
        <p:txBody>
          <a:bodyPr/>
          <a:lstStyle/>
          <a:p>
            <a:r>
              <a:rPr lang="zh-TW" altLang="en-US" dirty="0"/>
              <a:t>謝謝</a:t>
            </a:r>
            <a:r>
              <a:rPr lang="zh-TW" altLang="en-US" dirty="0" smtClean="0"/>
              <a:t>聆聽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 </a:t>
            </a:r>
            <a:r>
              <a:rPr lang="en-US" altLang="zh-TW" dirty="0" err="1" smtClean="0"/>
              <a:t>masalu</a:t>
            </a:r>
            <a:endParaRPr lang="zh-TW" altLang="en-US" dirty="0"/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314446" y="2399147"/>
            <a:ext cx="9383736" cy="12399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zh-TW" altLang="en-US" dirty="0"/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222082" y="2092039"/>
            <a:ext cx="11766717" cy="12399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zh-TW" altLang="en-US" sz="4800" dirty="0"/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222082" y="3126512"/>
            <a:ext cx="11766717" cy="12399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zh-TW" altLang="en-US" sz="4800" dirty="0"/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222081" y="4366494"/>
            <a:ext cx="11766717" cy="12399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zh-TW" altLang="en-US" sz="4800" dirty="0"/>
          </a:p>
        </p:txBody>
      </p:sp>
    </p:spTree>
    <p:extLst>
      <p:ext uri="{BB962C8B-B14F-4D97-AF65-F5344CB8AC3E}">
        <p14:creationId xmlns:p14="http://schemas.microsoft.com/office/powerpoint/2010/main" val="41633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54955" y="1447801"/>
            <a:ext cx="9383736" cy="1239982"/>
          </a:xfrm>
        </p:spPr>
        <p:txBody>
          <a:bodyPr/>
          <a:lstStyle/>
          <a:p>
            <a:r>
              <a:rPr lang="zh-TW" altLang="en-US" dirty="0" smtClean="0"/>
              <a:t>請託及感謝</a:t>
            </a:r>
            <a:endParaRPr lang="zh-TW" altLang="en-US" dirty="0"/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1154955" y="3064165"/>
            <a:ext cx="9383736" cy="12399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3938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39318" y="413328"/>
            <a:ext cx="9383736" cy="1239982"/>
          </a:xfrm>
        </p:spPr>
        <p:txBody>
          <a:bodyPr/>
          <a:lstStyle/>
          <a:p>
            <a:r>
              <a:rPr lang="zh-TW" altLang="en-US" dirty="0"/>
              <a:t>宣導</a:t>
            </a: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1154955" y="3064165"/>
            <a:ext cx="9383736" cy="12399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zh-TW" altLang="en-US" dirty="0"/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157631" y="1824183"/>
            <a:ext cx="7614769" cy="8081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zh-TW" sz="4800" dirty="0" smtClean="0"/>
              <a:t>1</a:t>
            </a:r>
            <a:r>
              <a:rPr lang="zh-TW" altLang="en-US" sz="4800" dirty="0" smtClean="0"/>
              <a:t>、不得體罰（兼職</a:t>
            </a:r>
            <a:r>
              <a:rPr lang="zh-TW" altLang="en-US" sz="4800" dirty="0"/>
              <a:t> </a:t>
            </a:r>
            <a:r>
              <a:rPr lang="zh-TW" altLang="en-US" sz="4800" dirty="0" smtClean="0"/>
              <a:t>      ）。</a:t>
            </a:r>
            <a:endParaRPr lang="zh-TW" altLang="en-US" sz="4800" dirty="0"/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157631" y="2688439"/>
            <a:ext cx="11766718" cy="8081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zh-TW" sz="4800" dirty="0"/>
              <a:t>2</a:t>
            </a:r>
            <a:r>
              <a:rPr lang="zh-TW" altLang="en-US" sz="4800" dirty="0" smtClean="0"/>
              <a:t>、不得違反性平事件。</a:t>
            </a:r>
            <a:endParaRPr lang="zh-TW" altLang="en-US" sz="4800" dirty="0"/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157631" y="3667493"/>
            <a:ext cx="11766718" cy="8081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zh-TW" sz="4800" dirty="0"/>
              <a:t>3</a:t>
            </a:r>
            <a:r>
              <a:rPr lang="zh-TW" altLang="en-US" sz="4800" dirty="0" smtClean="0"/>
              <a:t>、</a:t>
            </a:r>
            <a:r>
              <a:rPr lang="zh-TW" altLang="en-US" sz="4800" dirty="0" smtClean="0">
                <a:hlinkClick r:id="rId2" action="ppaction://hlinkfile"/>
              </a:rPr>
              <a:t>不得違反教師法第</a:t>
            </a:r>
            <a:r>
              <a:rPr lang="en-US" altLang="zh-TW" sz="4800" dirty="0" smtClean="0">
                <a:hlinkClick r:id="rId2" action="ppaction://hlinkfile"/>
              </a:rPr>
              <a:t>14</a:t>
            </a:r>
            <a:r>
              <a:rPr lang="zh-TW" altLang="en-US" sz="4800" dirty="0" smtClean="0">
                <a:hlinkClick r:id="rId2" action="ppaction://hlinkfile"/>
              </a:rPr>
              <a:t>條</a:t>
            </a:r>
            <a:r>
              <a:rPr lang="zh-TW" altLang="en-US" sz="4800" dirty="0" smtClean="0"/>
              <a:t>。</a:t>
            </a:r>
            <a:endParaRPr lang="zh-TW" altLang="en-US" sz="4800" dirty="0"/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157631" y="5666656"/>
            <a:ext cx="11766718" cy="8081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zh-TW" sz="4800" dirty="0"/>
              <a:t>5</a:t>
            </a:r>
            <a:r>
              <a:rPr lang="zh-TW" altLang="en-US" sz="4800" dirty="0" smtClean="0"/>
              <a:t>、</a:t>
            </a:r>
            <a:r>
              <a:rPr lang="zh-TW" altLang="en-US" sz="4800" dirty="0" smtClean="0">
                <a:hlinkClick r:id="rId3" action="ppaction://hlinkfile"/>
              </a:rPr>
              <a:t>面對媒體</a:t>
            </a:r>
            <a:endParaRPr lang="zh-TW" altLang="en-US" sz="4800" dirty="0"/>
          </a:p>
        </p:txBody>
      </p:sp>
      <p:sp>
        <p:nvSpPr>
          <p:cNvPr id="10" name="標題 1">
            <a:hlinkClick r:id="rId4" action="ppaction://hlinkfile"/>
          </p:cNvPr>
          <p:cNvSpPr txBox="1">
            <a:spLocks/>
          </p:cNvSpPr>
          <p:nvPr/>
        </p:nvSpPr>
        <p:spPr>
          <a:xfrm>
            <a:off x="157631" y="4646547"/>
            <a:ext cx="8052719" cy="8081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zh-TW" sz="4800" dirty="0"/>
              <a:t>4</a:t>
            </a:r>
            <a:r>
              <a:rPr lang="zh-TW" altLang="en-US" sz="4800" dirty="0" smtClean="0"/>
              <a:t>、</a:t>
            </a:r>
            <a:r>
              <a:rPr lang="zh-TW" altLang="en-US" sz="4800" dirty="0" smtClean="0">
                <a:hlinkClick r:id="rId4" action="ppaction://hlinkfile"/>
              </a:rPr>
              <a:t>差旅費請領注意事項</a:t>
            </a:r>
            <a:r>
              <a:rPr lang="zh-TW" altLang="en-US" sz="4800" dirty="0" smtClean="0"/>
              <a:t>。</a:t>
            </a:r>
            <a:endParaRPr lang="zh-TW" altLang="en-US" sz="4800" dirty="0"/>
          </a:p>
        </p:txBody>
      </p:sp>
      <p:sp>
        <p:nvSpPr>
          <p:cNvPr id="11" name="標題 1"/>
          <p:cNvSpPr txBox="1">
            <a:spLocks/>
          </p:cNvSpPr>
          <p:nvPr/>
        </p:nvSpPr>
        <p:spPr>
          <a:xfrm>
            <a:off x="8022396" y="1514533"/>
            <a:ext cx="3984878" cy="8081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zh-TW" sz="4800" dirty="0"/>
              <a:t>6</a:t>
            </a:r>
            <a:r>
              <a:rPr lang="zh-TW" altLang="en-US" sz="4800" dirty="0" smtClean="0"/>
              <a:t>、請假事宜</a:t>
            </a:r>
            <a:endParaRPr lang="zh-TW" altLang="en-US" sz="4800" dirty="0"/>
          </a:p>
        </p:txBody>
      </p:sp>
      <p:pic>
        <p:nvPicPr>
          <p:cNvPr id="6" name="圖片 5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569" y="1990864"/>
            <a:ext cx="567469" cy="526048"/>
          </a:xfrm>
          <a:prstGeom prst="rect">
            <a:avLst/>
          </a:prstGeom>
        </p:spPr>
      </p:pic>
      <p:pic>
        <p:nvPicPr>
          <p:cNvPr id="12" name="圖片 11">
            <a:hlinkClick r:id="rId7" action="ppaction://hlinkfile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149" y="1990864"/>
            <a:ext cx="561190" cy="561190"/>
          </a:xfrm>
          <a:prstGeom prst="rect">
            <a:avLst/>
          </a:prstGeom>
        </p:spPr>
      </p:pic>
      <p:sp>
        <p:nvSpPr>
          <p:cNvPr id="13" name="標題 1"/>
          <p:cNvSpPr txBox="1">
            <a:spLocks/>
          </p:cNvSpPr>
          <p:nvPr/>
        </p:nvSpPr>
        <p:spPr>
          <a:xfrm>
            <a:off x="8059545" y="4642486"/>
            <a:ext cx="3984878" cy="8081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zh-TW" sz="4800" dirty="0"/>
              <a:t>7</a:t>
            </a:r>
            <a:r>
              <a:rPr lang="zh-TW" altLang="en-US" sz="4800" dirty="0" smtClean="0"/>
              <a:t>、</a:t>
            </a:r>
            <a:r>
              <a:rPr lang="zh-TW" altLang="en-US" sz="4800" dirty="0"/>
              <a:t>有</a:t>
            </a:r>
            <a:r>
              <a:rPr lang="zh-TW" altLang="en-US" sz="4800" dirty="0" smtClean="0"/>
              <a:t>需求找上級指導單位，不得私自對外募款或義賣。</a:t>
            </a:r>
            <a:endParaRPr lang="zh-TW" altLang="en-US" sz="4800" dirty="0"/>
          </a:p>
        </p:txBody>
      </p:sp>
    </p:spTree>
    <p:extLst>
      <p:ext uri="{BB962C8B-B14F-4D97-AF65-F5344CB8AC3E}">
        <p14:creationId xmlns:p14="http://schemas.microsoft.com/office/powerpoint/2010/main" val="112556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7631" y="119726"/>
            <a:ext cx="9383736" cy="1239982"/>
          </a:xfrm>
        </p:spPr>
        <p:txBody>
          <a:bodyPr/>
          <a:lstStyle/>
          <a:p>
            <a:r>
              <a:rPr lang="zh-TW" altLang="en-US" dirty="0"/>
              <a:t>宣導</a:t>
            </a: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1154955" y="3064165"/>
            <a:ext cx="9383736" cy="12399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zh-TW" altLang="en-US" dirty="0"/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2162908" y="636963"/>
            <a:ext cx="9276516" cy="8081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zh-TW" sz="4000" dirty="0" smtClean="0"/>
              <a:t>2/21</a:t>
            </a:r>
            <a:r>
              <a:rPr lang="zh-TW" altLang="en-US" sz="4000" dirty="0" smtClean="0"/>
              <a:t>校長行政會議</a:t>
            </a:r>
            <a:r>
              <a:rPr lang="en-US" altLang="zh-TW" sz="4000" dirty="0" smtClean="0"/>
              <a:t>--</a:t>
            </a:r>
            <a:r>
              <a:rPr lang="zh-TW" altLang="en-US" sz="4000" dirty="0" smtClean="0"/>
              <a:t>縣長及處長宣導重點</a:t>
            </a:r>
            <a:endParaRPr lang="zh-TW" altLang="en-US" sz="4000" dirty="0"/>
          </a:p>
        </p:txBody>
      </p:sp>
      <p:pic>
        <p:nvPicPr>
          <p:cNvPr id="3" name="圖片 2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608" y="1782640"/>
            <a:ext cx="5876192" cy="440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64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39318" y="413328"/>
            <a:ext cx="9383736" cy="1239982"/>
          </a:xfrm>
        </p:spPr>
        <p:txBody>
          <a:bodyPr/>
          <a:lstStyle/>
          <a:p>
            <a:r>
              <a:rPr lang="zh-TW" altLang="en-US" dirty="0">
                <a:hlinkClick r:id="rId2" action="ppaction://hlinkfile"/>
              </a:rPr>
              <a:t>通報</a:t>
            </a:r>
            <a:endParaRPr lang="zh-TW" altLang="en-US" dirty="0"/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1154955" y="3064165"/>
            <a:ext cx="9383736" cy="12399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zh-TW" altLang="en-US" dirty="0"/>
          </a:p>
        </p:txBody>
      </p:sp>
      <p:sp>
        <p:nvSpPr>
          <p:cNvPr id="3" name="矩形 2"/>
          <p:cNvSpPr/>
          <p:nvPr/>
        </p:nvSpPr>
        <p:spPr>
          <a:xfrm>
            <a:off x="0" y="1975996"/>
            <a:ext cx="1246749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zh-TW" altLang="zh-TW" sz="5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校安通報及關懷</a:t>
            </a:r>
            <a:r>
              <a:rPr lang="en-US" altLang="zh-TW" sz="5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zh-TW" altLang="zh-TW" sz="5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起來通報：</a:t>
            </a:r>
          </a:p>
          <a:p>
            <a:pPr>
              <a:spcAft>
                <a:spcPts val="0"/>
              </a:spcAft>
            </a:pPr>
            <a:r>
              <a:rPr lang="zh-TW" altLang="zh-TW" sz="5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（</a:t>
            </a:r>
            <a:r>
              <a:rPr lang="en-US" altLang="zh-TW" sz="5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zh-TW" altLang="zh-TW" sz="5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）緊急通報：知悉後</a:t>
            </a:r>
            <a:r>
              <a:rPr lang="en-US" altLang="zh-TW" sz="5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zh-TW" altLang="zh-TW" sz="5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小時</a:t>
            </a:r>
          </a:p>
          <a:p>
            <a:pPr>
              <a:spcAft>
                <a:spcPts val="0"/>
              </a:spcAft>
            </a:pPr>
            <a:r>
              <a:rPr lang="zh-TW" altLang="zh-TW" sz="5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（</a:t>
            </a:r>
            <a:r>
              <a:rPr lang="en-US" altLang="zh-TW" sz="5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zh-TW" altLang="zh-TW" sz="5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）法定通報</a:t>
            </a:r>
            <a:r>
              <a:rPr lang="zh-TW" altLang="zh-TW" sz="5400" kern="1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：</a:t>
            </a:r>
            <a:r>
              <a:rPr lang="zh-TW" altLang="en-US" sz="5400" kern="1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甲、乙級</a:t>
            </a:r>
            <a:r>
              <a:rPr lang="zh-TW" altLang="zh-TW" sz="5400" kern="1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知悉</a:t>
            </a:r>
            <a:r>
              <a:rPr lang="zh-TW" altLang="zh-TW" sz="5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後</a:t>
            </a:r>
            <a:r>
              <a:rPr lang="en-US" altLang="zh-TW" sz="5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24</a:t>
            </a:r>
            <a:r>
              <a:rPr lang="zh-TW" altLang="zh-TW" sz="5400" kern="1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小時</a:t>
            </a:r>
            <a:endParaRPr lang="en-US" altLang="zh-TW" sz="5400" kern="1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zh-TW" altLang="en-US" sz="5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zh-TW" altLang="en-US" sz="5400" kern="1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                               丙級</a:t>
            </a:r>
            <a:r>
              <a:rPr lang="zh-TW" altLang="zh-TW" sz="5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知悉後</a:t>
            </a:r>
            <a:r>
              <a:rPr lang="en-US" altLang="zh-TW" sz="5400" kern="1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72</a:t>
            </a:r>
            <a:r>
              <a:rPr lang="zh-TW" altLang="en-US" sz="5400" kern="1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小時</a:t>
            </a:r>
            <a:endParaRPr lang="zh-TW" altLang="zh-TW" sz="54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zh-TW" altLang="zh-TW" sz="5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（</a:t>
            </a:r>
            <a:r>
              <a:rPr lang="en-US" altLang="zh-TW" sz="5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zh-TW" altLang="zh-TW" sz="5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）一般通報：知悉</a:t>
            </a:r>
            <a:r>
              <a:rPr lang="zh-TW" altLang="zh-TW" sz="5400" kern="1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後</a:t>
            </a:r>
            <a:r>
              <a:rPr lang="en-US" altLang="zh-TW" sz="5400" kern="1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zh-TW" altLang="zh-TW" sz="5400" kern="1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天</a:t>
            </a:r>
            <a:endParaRPr lang="zh-TW" altLang="zh-TW" sz="54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53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69455" y="413328"/>
            <a:ext cx="10446327" cy="700266"/>
          </a:xfrm>
        </p:spPr>
        <p:txBody>
          <a:bodyPr/>
          <a:lstStyle/>
          <a:p>
            <a:r>
              <a:rPr lang="zh-TW" altLang="en-US" sz="5400" dirty="0"/>
              <a:t>校安通報</a:t>
            </a: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1154955" y="3064165"/>
            <a:ext cx="9383736" cy="12399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zh-TW" altLang="en-US" dirty="0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455" y="1087833"/>
            <a:ext cx="11453090" cy="56776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550522" y="1449526"/>
            <a:ext cx="21804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知悉後</a:t>
            </a:r>
            <a:r>
              <a:rPr lang="en-US" altLang="zh-TW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2</a:t>
            </a:r>
            <a:r>
              <a:rPr lang="zh-TW" altLang="en-US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小時</a:t>
            </a:r>
            <a:endParaRPr lang="zh-TW" altLang="en-US" sz="28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矩形 5"/>
          <p:cNvSpPr/>
          <p:nvPr/>
        </p:nvSpPr>
        <p:spPr>
          <a:xfrm>
            <a:off x="9443150" y="4151696"/>
            <a:ext cx="238078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知悉</a:t>
            </a:r>
            <a:r>
              <a:rPr lang="zh-TW" altLang="en-US" sz="2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後</a:t>
            </a:r>
            <a:r>
              <a:rPr lang="en-US" altLang="zh-TW" sz="2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24</a:t>
            </a:r>
            <a:r>
              <a:rPr lang="zh-TW" altLang="en-US" sz="2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小時</a:t>
            </a:r>
            <a:endParaRPr lang="zh-TW" altLang="en-US" sz="28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7" name="矩形 6"/>
          <p:cNvSpPr/>
          <p:nvPr/>
        </p:nvSpPr>
        <p:spPr>
          <a:xfrm>
            <a:off x="3640724" y="4872346"/>
            <a:ext cx="238078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知悉</a:t>
            </a:r>
            <a:r>
              <a:rPr lang="zh-TW" altLang="en-US" sz="2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後</a:t>
            </a:r>
            <a:r>
              <a:rPr lang="en-US" altLang="zh-TW" sz="2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24</a:t>
            </a:r>
            <a:r>
              <a:rPr lang="zh-TW" altLang="en-US" sz="2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小時</a:t>
            </a:r>
            <a:endParaRPr lang="zh-TW" altLang="en-US" sz="28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8" name="矩形 7"/>
          <p:cNvSpPr/>
          <p:nvPr/>
        </p:nvSpPr>
        <p:spPr>
          <a:xfrm>
            <a:off x="7291965" y="5130068"/>
            <a:ext cx="238078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知悉</a:t>
            </a:r>
            <a:r>
              <a:rPr lang="zh-TW" altLang="en-US" sz="2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後</a:t>
            </a:r>
            <a:r>
              <a:rPr lang="en-US" altLang="zh-TW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7</a:t>
            </a:r>
            <a:r>
              <a:rPr lang="en-US" altLang="zh-TW" sz="2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2</a:t>
            </a:r>
            <a:r>
              <a:rPr lang="zh-TW" altLang="en-US" sz="2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小時</a:t>
            </a:r>
            <a:endParaRPr lang="zh-TW" altLang="en-US" sz="28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9" name="矩形 8"/>
          <p:cNvSpPr/>
          <p:nvPr/>
        </p:nvSpPr>
        <p:spPr>
          <a:xfrm>
            <a:off x="3354313" y="6163783"/>
            <a:ext cx="182133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知悉</a:t>
            </a:r>
            <a:r>
              <a:rPr lang="zh-TW" altLang="en-US" sz="2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後</a:t>
            </a:r>
            <a:r>
              <a:rPr lang="en-US" altLang="zh-TW" sz="2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7</a:t>
            </a:r>
            <a:r>
              <a:rPr lang="zh-TW" altLang="en-US" sz="2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天</a:t>
            </a:r>
            <a:endParaRPr lang="zh-TW" altLang="en-US" sz="28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282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480701" y="330201"/>
            <a:ext cx="9383736" cy="1239982"/>
          </a:xfrm>
        </p:spPr>
        <p:txBody>
          <a:bodyPr/>
          <a:lstStyle/>
          <a:p>
            <a:r>
              <a:rPr lang="zh-TW" altLang="en-US" dirty="0"/>
              <a:t>學校特色</a:t>
            </a: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1154955" y="3064165"/>
            <a:ext cx="9383736" cy="12399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374277" y="887827"/>
            <a:ext cx="1035396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zh-TW" altLang="zh-TW" sz="54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zh-TW" altLang="zh-TW" sz="5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（</a:t>
            </a:r>
            <a:r>
              <a:rPr lang="en-US" altLang="zh-TW" sz="5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zh-TW" altLang="zh-TW" sz="5400" kern="1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）</a:t>
            </a:r>
            <a:r>
              <a:rPr lang="zh-TW" altLang="en-US" sz="5400" kern="1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田徑、足球</a:t>
            </a:r>
            <a:endParaRPr lang="zh-TW" altLang="zh-TW" sz="54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zh-TW" altLang="zh-TW" sz="5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（</a:t>
            </a:r>
            <a:r>
              <a:rPr lang="en-US" altLang="zh-TW" sz="5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zh-TW" altLang="zh-TW" sz="5400" kern="1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）</a:t>
            </a:r>
            <a:r>
              <a:rPr lang="zh-TW" altLang="en-US" sz="5400" kern="1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防災、環境、永續、食農</a:t>
            </a:r>
            <a:endParaRPr lang="zh-TW" altLang="zh-TW" sz="54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zh-TW" altLang="zh-TW" sz="5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（</a:t>
            </a:r>
            <a:r>
              <a:rPr lang="en-US" altLang="zh-TW" sz="5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zh-TW" altLang="zh-TW" sz="5400" kern="1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）</a:t>
            </a:r>
            <a:r>
              <a:rPr lang="zh-TW" altLang="en-US" sz="5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民族</a:t>
            </a:r>
            <a:r>
              <a:rPr lang="zh-TW" altLang="en-US" sz="5400" kern="1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教育</a:t>
            </a:r>
            <a:endParaRPr lang="en-US" altLang="zh-TW" sz="5400" kern="1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zh-TW" altLang="en-US" sz="5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（</a:t>
            </a:r>
            <a:r>
              <a:rPr lang="en-US" altLang="zh-TW" sz="5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zh-TW" altLang="en-US" sz="5400" kern="1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）閱讀</a:t>
            </a:r>
            <a:endParaRPr lang="zh-TW" altLang="zh-TW" sz="54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92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28301" y="1284707"/>
            <a:ext cx="11863699" cy="1239982"/>
          </a:xfrm>
        </p:spPr>
        <p:txBody>
          <a:bodyPr/>
          <a:lstStyle/>
          <a:p>
            <a:r>
              <a:rPr lang="en-US" altLang="zh-TW" dirty="0" smtClean="0"/>
              <a:t>111</a:t>
            </a:r>
            <a:r>
              <a:rPr lang="zh-TW" altLang="en-US" dirty="0" smtClean="0"/>
              <a:t>學年學校推</a:t>
            </a:r>
            <a:r>
              <a:rPr lang="zh-TW" altLang="en-US" dirty="0"/>
              <a:t>動</a:t>
            </a:r>
            <a:r>
              <a:rPr lang="en-US" altLang="zh-TW" dirty="0" smtClean="0"/>
              <a:t>--</a:t>
            </a:r>
            <a:r>
              <a:rPr lang="zh-TW" altLang="en-US" dirty="0" smtClean="0"/>
              <a:t>三滿校園</a:t>
            </a:r>
            <a:endParaRPr lang="zh-TW" altLang="en-US" dirty="0"/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1154955" y="3064165"/>
            <a:ext cx="9383736" cy="12399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540532" y="2524689"/>
            <a:ext cx="1035396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zh-TW" altLang="zh-TW" sz="54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zh-TW" altLang="zh-TW" sz="5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（</a:t>
            </a:r>
            <a:r>
              <a:rPr lang="en-US" altLang="zh-TW" sz="5400" kern="1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zh-TW" altLang="zh-TW" sz="5400" kern="1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）</a:t>
            </a:r>
            <a:r>
              <a:rPr lang="zh-TW" altLang="en-US" sz="5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書香滿校園</a:t>
            </a:r>
            <a:endParaRPr lang="zh-TW" altLang="zh-TW" sz="54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zh-TW" altLang="zh-TW" sz="5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（</a:t>
            </a:r>
            <a:r>
              <a:rPr lang="en-US" altLang="zh-TW" sz="5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zh-TW" altLang="zh-TW" sz="5400" kern="1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）</a:t>
            </a:r>
            <a:r>
              <a:rPr lang="zh-TW" altLang="en-US" sz="5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樂聲滿校園</a:t>
            </a:r>
            <a:endParaRPr lang="zh-TW" altLang="zh-TW" sz="54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zh-TW" altLang="zh-TW" sz="5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（</a:t>
            </a:r>
            <a:r>
              <a:rPr lang="en-US" altLang="zh-TW" sz="5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zh-TW" altLang="zh-TW" sz="5400" kern="1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）</a:t>
            </a:r>
            <a:r>
              <a:rPr lang="zh-TW" altLang="en-US" sz="5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運動滿校園</a:t>
            </a:r>
            <a:endParaRPr lang="en-US" altLang="zh-TW" sz="5400" kern="1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28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-70338" y="3354312"/>
            <a:ext cx="12561455" cy="1239982"/>
          </a:xfrm>
        </p:spPr>
        <p:txBody>
          <a:bodyPr/>
          <a:lstStyle/>
          <a:p>
            <a:r>
              <a:rPr lang="zh-TW" altLang="en-US" dirty="0"/>
              <a:t>學校課程與願</a:t>
            </a:r>
            <a:r>
              <a:rPr lang="zh-TW" altLang="en-US" dirty="0" smtClean="0"/>
              <a:t>景、</a:t>
            </a:r>
            <a:r>
              <a:rPr lang="zh-TW" altLang="en-US" b="1" dirty="0" smtClean="0"/>
              <a:t>彈性</a:t>
            </a:r>
            <a:r>
              <a:rPr lang="zh-TW" altLang="en-US" b="1" dirty="0"/>
              <a:t>學習課程計畫</a:t>
            </a:r>
            <a:r>
              <a:rPr lang="en-US" altLang="zh-TW" b="1" dirty="0"/>
              <a:t>(</a:t>
            </a:r>
            <a:r>
              <a:rPr lang="zh-TW" altLang="en-US" b="1" dirty="0"/>
              <a:t>校訂課程</a:t>
            </a:r>
            <a:r>
              <a:rPr lang="en-US" altLang="zh-TW" b="1" dirty="0"/>
              <a:t>)</a:t>
            </a:r>
            <a:br>
              <a:rPr lang="en-US" altLang="zh-TW" b="1" dirty="0"/>
            </a:br>
            <a:endParaRPr lang="zh-TW" altLang="en-US" dirty="0"/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1154955" y="3064165"/>
            <a:ext cx="9383736" cy="12399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0" y="3749411"/>
            <a:ext cx="1035396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TW" sz="5400" kern="100" dirty="0">
                <a:latin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</a:t>
            </a:r>
            <a:r>
              <a:rPr lang="en-US" altLang="zh-TW" sz="5400" kern="100" dirty="0" smtClean="0">
                <a:latin typeface="Calibri" panose="020F0502020204030204" pitchFamily="34" charset="0"/>
                <a:cs typeface="Times New Roman" panose="02020603050405020304" pitchFamily="18" charset="0"/>
                <a:hlinkClick r:id="rId2"/>
              </a:rPr>
              <a:t>163.24.180.179/134768/courseplan/111</a:t>
            </a:r>
            <a:endParaRPr lang="en-US" altLang="zh-TW" sz="5400" kern="1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en-US" altLang="zh-TW" sz="5400" kern="1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zh-TW" altLang="zh-TW" sz="5400" kern="1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59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離子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732</TotalTime>
  <Words>260</Words>
  <Application>Microsoft Office PowerPoint</Application>
  <PresentationFormat>寬螢幕</PresentationFormat>
  <Paragraphs>46</Paragraphs>
  <Slides>13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20" baseType="lpstr">
      <vt:lpstr>新細明體</vt:lpstr>
      <vt:lpstr>Arial</vt:lpstr>
      <vt:lpstr>Calibri</vt:lpstr>
      <vt:lpstr>Century Gothic</vt:lpstr>
      <vt:lpstr>Times New Roman</vt:lpstr>
      <vt:lpstr>Wingdings 3</vt:lpstr>
      <vt:lpstr>離子</vt:lpstr>
      <vt:lpstr>111學年第二學期       期初校務會議</vt:lpstr>
      <vt:lpstr>請託及感謝</vt:lpstr>
      <vt:lpstr>宣導</vt:lpstr>
      <vt:lpstr>宣導</vt:lpstr>
      <vt:lpstr>通報</vt:lpstr>
      <vt:lpstr>校安通報</vt:lpstr>
      <vt:lpstr>學校特色</vt:lpstr>
      <vt:lpstr>111學年學校推動--三滿校園</vt:lpstr>
      <vt:lpstr>學校課程與願景、彈性學習課程計畫(校訂課程) </vt:lpstr>
      <vt:lpstr>校訂課程架構圖 </vt:lpstr>
      <vt:lpstr>防災教育課程 （3/23教師研習）</vt:lpstr>
      <vt:lpstr>忍一時風平浪靜</vt:lpstr>
      <vt:lpstr>謝謝聆聽  masalu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109學年期末校務會議</dc:title>
  <dc:creator>USER</dc:creator>
  <cp:lastModifiedBy>USER</cp:lastModifiedBy>
  <cp:revision>77</cp:revision>
  <dcterms:created xsi:type="dcterms:W3CDTF">2021-01-19T13:11:22Z</dcterms:created>
  <dcterms:modified xsi:type="dcterms:W3CDTF">2023-03-01T02:36:40Z</dcterms:modified>
</cp:coreProperties>
</file>